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4.xml" ContentType="application/vnd.openxmlformats-officedocument.theme+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4.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presProps.xml" ContentType="application/vnd.openxmlformats-officedocument.presentationml.presProps+xml"/>
  <Override PartName="/ppt/media/image29.png" ContentType="image/png"/>
  <Override PartName="/ppt/media/image28.png" ContentType="image/png"/>
  <Override PartName="/ppt/media/image27.png" ContentType="image/png"/>
  <Override PartName="/ppt/media/image24.png" ContentType="image/png"/>
  <Override PartName="/ppt/media/image23.png" ContentType="image/png"/>
  <Override PartName="/ppt/media/image22.png" ContentType="image/png"/>
  <Override PartName="/ppt/media/image19.png" ContentType="image/png"/>
  <Override PartName="/ppt/media/image5.png" ContentType="image/png"/>
  <Override PartName="/ppt/media/image37.png" ContentType="image/png"/>
  <Override PartName="/ppt/media/image6.png" ContentType="image/png"/>
  <Override PartName="/ppt/media/image38.png" ContentType="image/png"/>
  <Override PartName="/ppt/media/image1.png" ContentType="image/png"/>
  <Override PartName="/ppt/media/image47.png" ContentType="image/png"/>
  <Override PartName="/ppt/media/image39.png" ContentType="image/png"/>
  <Override PartName="/ppt/media/image2.png" ContentType="image/png"/>
  <Override PartName="/ppt/media/image41.gif" ContentType="image/gif"/>
  <Override PartName="/ppt/media/image26.png" ContentType="image/png"/>
  <Override PartName="/ppt/media/image11.png" ContentType="image/png"/>
  <Override PartName="/ppt/media/image14.png" ContentType="image/png"/>
  <Override PartName="/ppt/media/image15.png" ContentType="image/png"/>
  <Override PartName="/ppt/media/image48.png" ContentType="image/png"/>
  <Override PartName="/ppt/media/image54.png" ContentType="image/png"/>
  <Override PartName="/ppt/media/image56.png" ContentType="image/png"/>
  <Override PartName="/ppt/media/image44.png" ContentType="image/png"/>
  <Override PartName="/ppt/media/image59.png" ContentType="image/png"/>
  <Override PartName="/ppt/media/image33.png" ContentType="image/png"/>
  <Override PartName="/ppt/media/image43.png" ContentType="image/png"/>
  <Override PartName="/ppt/media/image45.png" ContentType="image/png"/>
  <Override PartName="/ppt/media/image51.png" ContentType="image/png"/>
  <Override PartName="/ppt/media/image32.jpeg" ContentType="image/jpeg"/>
  <Override PartName="/ppt/media/image50.png" ContentType="image/png"/>
  <Override PartName="/ppt/media/image46.png" ContentType="image/png"/>
  <Override PartName="/ppt/media/image4.png" ContentType="image/png"/>
  <Override PartName="/ppt/media/image40.png" ContentType="image/png"/>
  <Override PartName="/ppt/media/image13.png" ContentType="image/png"/>
  <Override PartName="/ppt/media/image55.png" ContentType="image/png"/>
  <Override PartName="/ppt/media/image16.png" ContentType="image/png"/>
  <Override PartName="/ppt/media/image42.png" ContentType="image/png"/>
  <Override PartName="/ppt/media/image10.png" ContentType="image/png"/>
  <Override PartName="/ppt/media/image7.png" ContentType="image/png"/>
  <Override PartName="/ppt/media/image36.png" ContentType="image/png"/>
  <Override PartName="/ppt/media/image53.png" ContentType="image/png"/>
  <Override PartName="/ppt/media/image21.png" ContentType="image/png"/>
  <Override PartName="/ppt/media/image30.png" ContentType="image/png"/>
  <Override PartName="/ppt/media/image25.png" ContentType="image/png"/>
  <Override PartName="/ppt/media/image58.png" ContentType="image/png"/>
  <Override PartName="/ppt/media/image3.png" ContentType="image/png"/>
  <Override PartName="/ppt/media/image57.png" ContentType="image/png"/>
  <Override PartName="/ppt/media/image49.png" ContentType="image/png"/>
  <Override PartName="/ppt/media/image12.png" ContentType="image/png"/>
  <Override PartName="/ppt/media/image9.png" ContentType="image/png"/>
  <Override PartName="/ppt/media/image18.png" ContentType="image/png"/>
  <Override PartName="/ppt/media/image35.png" ContentType="image/png"/>
  <Override PartName="/ppt/media/image34.png" ContentType="image/png"/>
  <Override PartName="/ppt/media/image31.jpeg" ContentType="image/jpeg"/>
  <Override PartName="/ppt/media/image17.png" ContentType="image/png"/>
  <Override PartName="/ppt/media/image52.png" ContentType="image/png"/>
  <Override PartName="/ppt/media/image20.png" ContentType="image/png"/>
  <Override PartName="/ppt/media/image8.png" ContentType="image/png"/>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27.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35.xml" ContentType="application/vnd.openxmlformats-officedocument.presentationml.slide+xml"/>
  <Override PartName="/ppt/slides/slide80.xml" ContentType="application/vnd.openxmlformats-officedocument.presentationml.slide+xml"/>
  <Override PartName="/ppt/slides/slide64.xml" ContentType="application/vnd.openxmlformats-officedocument.presentationml.slide+xml"/>
  <Override PartName="/ppt/slides/slide61.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xml" ContentType="application/vnd.openxmlformats-officedocument.presentationml.slide+xml"/>
  <Override PartName="/ppt/slides/slide77.xml" ContentType="application/vnd.openxmlformats-officedocument.presentationml.slide+xml"/>
  <Override PartName="/ppt/slides/slide37.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75.xml" ContentType="application/vnd.openxmlformats-officedocument.presentationml.slide+xml"/>
  <Override PartName="/ppt/slides/slide49.xml" ContentType="application/vnd.openxmlformats-officedocument.presentationml.slide+xml"/>
  <Override PartName="/ppt/slides/slide66.xml" ContentType="application/vnd.openxmlformats-officedocument.presentationml.slide+xml"/>
  <Override PartName="/ppt/slides/slide2.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_rels/slide59.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13.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30.xml.rels" ContentType="application/vnd.openxmlformats-package.relationships+xml"/>
  <Override PartName="/ppt/slides/_rels/slide56.xml.rels" ContentType="application/vnd.openxmlformats-package.relationships+xml"/>
  <Override PartName="/ppt/slides/_rels/slide23.xml.rels" ContentType="application/vnd.openxmlformats-package.relationships+xml"/>
  <Override PartName="/ppt/slides/_rels/slide61.xml.rels" ContentType="application/vnd.openxmlformats-package.relationships+xml"/>
  <Override PartName="/ppt/slides/_rels/slide68.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79.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62.xml.rels" ContentType="application/vnd.openxmlformats-package.relationships+xml"/>
  <Override PartName="/ppt/slides/_rels/slide36.xml.rels" ContentType="application/vnd.openxmlformats-package.relationships+xml"/>
  <Override PartName="/ppt/slides/_rels/slide19.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31.xml.rels" ContentType="application/vnd.openxmlformats-package.relationships+xml"/>
  <Override PartName="/ppt/slides/_rels/slide33.xml.rels" ContentType="application/vnd.openxmlformats-package.relationships+xml"/>
  <Override PartName="/ppt/slides/_rels/slide73.xml.rels" ContentType="application/vnd.openxmlformats-package.relationships+xml"/>
  <Override PartName="/ppt/slides/_rels/slide55.xml.rels" ContentType="application/vnd.openxmlformats-package.relationships+xml"/>
  <Override PartName="/ppt/slides/_rels/slide25.xml.rels" ContentType="application/vnd.openxmlformats-package.relationships+xml"/>
  <Override PartName="/ppt/slides/_rels/slide54.xml.rels" ContentType="application/vnd.openxmlformats-package.relationships+xml"/>
  <Override PartName="/ppt/slides/_rels/slide5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22.xml.rels" ContentType="application/vnd.openxmlformats-package.relationships+xml"/>
  <Override PartName="/ppt/slides/_rels/slide41.xml.rels" ContentType="application/vnd.openxmlformats-package.relationships+xml"/>
  <Override PartName="/ppt/slides/_rels/slide43.xml.rels" ContentType="application/vnd.openxmlformats-package.relationships+xml"/>
  <Override PartName="/ppt/slides/_rels/slide45.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42.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53.xml.rels" ContentType="application/vnd.openxmlformats-package.relationships+xml"/>
  <Override PartName="/ppt/slides/_rels/slide67.xml.rels" ContentType="application/vnd.openxmlformats-package.relationships+xml"/>
  <Override PartName="/ppt/slides/_rels/slide1.xml.rels" ContentType="application/vnd.openxmlformats-package.relationships+xml"/>
  <Override PartName="/ppt/slides/_rels/slide83.xml.rels" ContentType="application/vnd.openxmlformats-package.relationships+xml"/>
  <Override PartName="/ppt/slides/_rels/slide15.xml.rels" ContentType="application/vnd.openxmlformats-package.relationships+xml"/>
  <Override PartName="/ppt/slides/_rels/slide81.xml.rels" ContentType="application/vnd.openxmlformats-package.relationships+xml"/>
  <Override PartName="/ppt/slides/_rels/slide80.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75.xml.rels" ContentType="application/vnd.openxmlformats-package.relationships+xml"/>
  <Override PartName="/ppt/slides/_rels/slide78.xml.rels" ContentType="application/vnd.openxmlformats-package.relationships+xml"/>
  <Override PartName="/ppt/slides/_rels/slide76.xml.rels" ContentType="application/vnd.openxmlformats-package.relationships+xml"/>
  <Override PartName="/ppt/slides/_rels/slide46.xml.rels" ContentType="application/vnd.openxmlformats-package.relationships+xml"/>
  <Override PartName="/ppt/slides/_rels/slide64.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24.xml.rels" ContentType="application/vnd.openxmlformats-package.relationships+xml"/>
  <Override PartName="/ppt/slides/_rels/slide72.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29.xml.rels" ContentType="application/vnd.openxmlformats-package.relationships+xml"/>
  <Override PartName="/ppt/slides/slide76.xml" ContentType="application/vnd.openxmlformats-officedocument.presentationml.slide+xml"/>
  <Override PartName="/ppt/slides/slide71.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0.xml" ContentType="application/vnd.openxmlformats-officedocument.presentationml.slide+xml"/>
  <Override PartName="/ppt/slides/slide21.xml" ContentType="application/vnd.openxmlformats-officedocument.presentationml.slide+xml"/>
  <Override PartName="/ppt/slides/slide68.xml" ContentType="application/vnd.openxmlformats-officedocument.presentationml.slide+xml"/>
  <Override PartName="/ppt/slides/slide14.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83.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8.xml" ContentType="application/vnd.openxmlformats-officedocument.presentationml.slide+xml"/>
  <Override PartName="/ppt/slides/slide84.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notesSlides/_rels/notesSlide72.xml.rels" ContentType="application/vnd.openxmlformats-package.relationships+xml"/>
  <Override PartName="/ppt/notesSlides/_rels/notesSlide65.xml.rels" ContentType="application/vnd.openxmlformats-package.relationships+xml"/>
  <Override PartName="/ppt/notesSlides/_rels/notesSlide64.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82.xml.rels" ContentType="application/vnd.openxmlformats-package.relationships+xml"/>
  <Override PartName="/ppt/notesSlides/_rels/notesSlide39.xml.rels" ContentType="application/vnd.openxmlformats-package.relationships+xml"/>
  <Override PartName="/ppt/notesSlides/_rels/notesSlide12.xml.rels" ContentType="application/vnd.openxmlformats-package.relationships+xml"/>
  <Override PartName="/ppt/notesSlides/_rels/notesSlide75.xml.rels" ContentType="application/vnd.openxmlformats-package.relationships+xml"/>
  <Override PartName="/ppt/notesSlides/_rels/notesSlide61.xml.rels" ContentType="application/vnd.openxmlformats-package.relationships+xml"/>
  <Override PartName="/ppt/notesSlides/_rels/notesSlide2.xml.rels" ContentType="application/vnd.openxmlformats-package.relationships+xml"/>
  <Override PartName="/ppt/notesSlides/_rels/notesSlide58.xml.rels" ContentType="application/vnd.openxmlformats-package.relationships+xml"/>
  <Override PartName="/ppt/notesSlides/_rels/notesSlide9.xml.rels" ContentType="application/vnd.openxmlformats-package.relationships+xml"/>
  <Override PartName="/ppt/notesSlides/_rels/notesSlide49.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74.xml.rels" ContentType="application/vnd.openxmlformats-package.relationships+xml"/>
  <Override PartName="/ppt/notesSlides/_rels/notesSlide78.xml.rels" ContentType="application/vnd.openxmlformats-package.relationships+xml"/>
  <Override PartName="/ppt/notesSlides/_rels/notesSlide18.xml.rels" ContentType="application/vnd.openxmlformats-package.relationships+xml"/>
  <Override PartName="/ppt/notesSlides/_rels/notesSlide68.xml.rels" ContentType="application/vnd.openxmlformats-package.relationships+xml"/>
  <Override PartName="/ppt/notesSlides/_rels/notesSlide60.xml.rels" ContentType="application/vnd.openxmlformats-package.relationships+xml"/>
  <Override PartName="/ppt/notesSlides/_rels/notesSlide57.xml.rels" ContentType="application/vnd.openxmlformats-package.relationships+xml"/>
  <Override PartName="/ppt/notesSlides/_rels/notesSlide55.xml.rels" ContentType="application/vnd.openxmlformats-package.relationships+xml"/>
  <Override PartName="/ppt/notesSlides/_rels/notesSlide36.xml.rels" ContentType="application/vnd.openxmlformats-package.relationships+xml"/>
  <Override PartName="/ppt/notesSlides/_rels/notesSlide73.xml.rels" ContentType="application/vnd.openxmlformats-package.relationships+xml"/>
  <Override PartName="/ppt/notesSlides/_rels/notesSlide52.xml.rels" ContentType="application/vnd.openxmlformats-package.relationships+xml"/>
  <Override PartName="/ppt/notesSlides/_rels/notesSlide32.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35.xml.rels" ContentType="application/vnd.openxmlformats-package.relationships+xml"/>
  <Override PartName="/ppt/notesSlides/_rels/notesSlide10.xml.rels" ContentType="application/vnd.openxmlformats-package.relationships+xml"/>
  <Override PartName="/ppt/notesSlides/_rels/notesSlide5.xml.rels" ContentType="application/vnd.openxmlformats-package.relationships+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71.xml.rels" ContentType="application/vnd.openxmlformats-package.relationships+xml"/>
  <Override PartName="/ppt/notesSlides/_rels/notesSlide17.xml.rels" ContentType="application/vnd.openxmlformats-package.relationships+xml"/>
  <Override PartName="/ppt/notesSlides/_rels/notesSlide40.xml.rels" ContentType="application/vnd.openxmlformats-package.relationships+xml"/>
  <Override PartName="/ppt/notesSlides/_rels/notesSlide83.xml.rels" ContentType="application/vnd.openxmlformats-package.relationships+xml"/>
  <Override PartName="/ppt/notesSlides/_rels/notesSlide45.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56.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41.xml.rels" ContentType="application/vnd.openxmlformats-package.relationships+xml"/>
  <Override PartName="/ppt/notesSlides/_rels/notesSlide54.xml.rels" ContentType="application/vnd.openxmlformats-package.relationships+xml"/>
  <Override PartName="/ppt/notesSlides/_rels/notesSlide62.xml.rels" ContentType="application/vnd.openxmlformats-package.relationships+xml"/>
  <Override PartName="/ppt/notesSlides/_rels/notesSlide4.xml.rels" ContentType="application/vnd.openxmlformats-package.relationships+xml"/>
  <Override PartName="/ppt/notesSlides/_rels/notesSlide48.xml.rels" ContentType="application/vnd.openxmlformats-package.relationships+xml"/>
  <Override PartName="/ppt/notesSlides/_rels/notesSlide13.xml.rels" ContentType="application/vnd.openxmlformats-package.relationships+xml"/>
  <Override PartName="/ppt/notesSlides/_rels/notesSlide46.xml.rels" ContentType="application/vnd.openxmlformats-package.relationships+xml"/>
  <Override PartName="/ppt/notesSlides/_rels/notesSlide1.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59.xml.rels" ContentType="application/vnd.openxmlformats-package.relationships+xml"/>
  <Override PartName="/ppt/notesSlides/_rels/notesSlide33.xml.rels" ContentType="application/vnd.openxmlformats-package.relationships+xml"/>
  <Override PartName="/ppt/notesSlides/_rels/notesSlide38.xml.rels" ContentType="application/vnd.openxmlformats-package.relationships+xml"/>
  <Override PartName="/ppt/notesSlides/_rels/notesSlide47.xml.rels" ContentType="application/vnd.openxmlformats-package.relationships+xml"/>
  <Override PartName="/ppt/notesSlides/_rels/notesSlide42.xml.rels" ContentType="application/vnd.openxmlformats-package.relationships+xml"/>
  <Override PartName="/ppt/notesSlides/_rels/notesSlide51.xml.rels" ContentType="application/vnd.openxmlformats-package.relationships+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notesSlides/notesSlide34.xml" ContentType="application/vnd.openxmlformats-officedocument.presentationml.notesSlide+xml"/>
  <Override PartName="/ppt/notesSlides/notesSlide29.xml" ContentType="application/vnd.openxmlformats-officedocument.presentationml.notesSlide+xml"/>
  <Override PartName="/ppt/notesSlides/notesSlide8.xml" ContentType="application/vnd.openxmlformats-officedocument.presentationml.notesSlide+xml"/>
  <Override PartName="/ppt/notesSlides/notesSlide55.xml" ContentType="application/vnd.openxmlformats-officedocument.presentationml.notesSlide+xml"/>
  <Override PartName="/ppt/notesSlides/notesSlide19.xml" ContentType="application/vnd.openxmlformats-officedocument.presentationml.notesSlide+xml"/>
  <Override PartName="/ppt/notesSlides/notesSlide78.xml" ContentType="application/vnd.openxmlformats-officedocument.presentationml.notesSlide+xml"/>
  <Override PartName="/ppt/notesSlides/notesSlide32.xml" ContentType="application/vnd.openxmlformats-officedocument.presentationml.notesSlide+xml"/>
  <Override PartName="/ppt/notesSlides/notesSlide82.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17.xml" ContentType="application/vnd.openxmlformats-officedocument.presentationml.notesSlide+xml"/>
  <Override PartName="/ppt/notesSlides/notesSlide57.xml" ContentType="application/vnd.openxmlformats-officedocument.presentationml.notesSlide+xml"/>
  <Override PartName="/ppt/notesSlides/notesSlide68.xml" ContentType="application/vnd.openxmlformats-officedocument.presentationml.notesSlide+xml"/>
  <Override PartName="/ppt/notesSlides/notesSlide15.xml" ContentType="application/vnd.openxmlformats-officedocument.presentationml.notesSlide+xml"/>
  <Override PartName="/ppt/notesSlides/notesSlide22.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40.xml" ContentType="application/vnd.openxmlformats-officedocument.presentationml.notesSlide+xml"/>
  <Override PartName="/ppt/notesSlides/notesSlide4.xml" ContentType="application/vnd.openxmlformats-officedocument.presentationml.notesSlide+xml"/>
  <Override PartName="/ppt/notesSlides/notesSlide58.xml" ContentType="application/vnd.openxmlformats-officedocument.presentationml.notesSlide+xml"/>
  <Override PartName="/ppt/notesSlides/notesSlide46.xml" ContentType="application/vnd.openxmlformats-officedocument.presentationml.notesSlide+xml"/>
  <Override PartName="/ppt/notesSlides/notesSlide56.xml" ContentType="application/vnd.openxmlformats-officedocument.presentationml.notesSlide+xml"/>
  <Override PartName="/ppt/notesSlides/notesSlide61.xml" ContentType="application/vnd.openxmlformats-officedocument.presentationml.notesSlide+xml"/>
  <Override PartName="/ppt/notesSlides/notesSlide59.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notesSlides/notesSlide75.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47.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notesSlides/notesSlide48.xml" ContentType="application/vnd.openxmlformats-officedocument.presentationml.notesSlide+xml"/>
  <Override PartName="/ppt/notesSlides/notesSlide35.xml" ContentType="application/vnd.openxmlformats-officedocument.presentationml.notesSlide+xml"/>
  <Override PartName="/ppt/notesSlides/notesSlide51.xml" ContentType="application/vnd.openxmlformats-officedocument.presentationml.notesSlide+xml"/>
  <Override PartName="/ppt/notesSlides/notesSlide12.xml" ContentType="application/vnd.openxmlformats-officedocument.presentationml.notesSlide+xml"/>
  <Override PartName="/ppt/notesSlides/notesSlide64.xml" ContentType="application/vnd.openxmlformats-officedocument.presentationml.notesSlide+xml"/>
  <Override PartName="/ppt/notesSlides/notesSlide49.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11.xml" ContentType="application/vnd.openxmlformats-officedocument.presentationml.notesSlide+xml"/>
  <Override PartName="/ppt/notesSlides/notesSlide44.xml" ContentType="application/vnd.openxmlformats-officedocument.presentationml.notesSlide+xml"/>
  <Override PartName="/ppt/notesSlides/notesSlide2.xml" ContentType="application/vnd.openxmlformats-officedocument.presentationml.notesSlide+xml"/>
  <Override PartName="/ppt/notesSlides/notesSlide52.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45.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6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Lst>
  <p:sldSz cx="9144000" cy="68580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2400" strike="noStrike" u="none">
                <a:solidFill>
                  <a:schemeClr val="dk1"/>
                </a:solidFill>
                <a:effectLst/>
                <a:uFillTx/>
                <a:latin typeface="Arial"/>
              </a:rPr>
              <a:t>Click to move the slide</a:t>
            </a:r>
            <a:endParaRPr b="0" lang="en-US" sz="2400" strike="noStrike" u="none">
              <a:solidFill>
                <a:schemeClr val="dk1"/>
              </a:solidFill>
              <a:effectLst/>
              <a:uFillTx/>
              <a:latin typeface="Arial"/>
            </a:endParaRPr>
          </a:p>
        </p:txBody>
      </p:sp>
      <p:sp>
        <p:nvSpPr>
          <p:cNvPr id="27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27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276" name="PlaceHolder 4"/>
          <p:cNvSpPr>
            <a:spLocks noGrp="1"/>
          </p:cNvSpPr>
          <p:nvPr>
            <p:ph type="dt" idx="42"/>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77" name="PlaceHolder 5"/>
          <p:cNvSpPr>
            <a:spLocks noGrp="1"/>
          </p:cNvSpPr>
          <p:nvPr>
            <p:ph type="ftr" idx="43"/>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78" name="PlaceHolder 6"/>
          <p:cNvSpPr>
            <a:spLocks noGrp="1"/>
          </p:cNvSpPr>
          <p:nvPr>
            <p:ph type="sldNum" idx="44"/>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C2983762-F35A-49A6-BB6A-42E6FE770D5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hyperlink" Target="https://youtu.be/paWE-GvDO1c?si=-w3QnIOqbGugVYft&amp;t=287" TargetMode="External"/><Relationship Id="rId2" Type="http://schemas.openxmlformats.org/officeDocument/2006/relationships/slide" Target="../slides/slide11.xml"/><Relationship Id="rId3"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Num" idx="5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895F4AE-3052-4728-AE9B-CC7EEEADF1C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60" name="PlaceHolder 2"/>
          <p:cNvSpPr>
            <a:spLocks noGrp="1"/>
          </p:cNvSpPr>
          <p:nvPr>
            <p:ph type="sldImg"/>
          </p:nvPr>
        </p:nvSpPr>
        <p:spPr>
          <a:xfrm>
            <a:off x="1143000" y="685800"/>
            <a:ext cx="4571640" cy="3428640"/>
          </a:xfrm>
          <a:prstGeom prst="rect">
            <a:avLst/>
          </a:prstGeom>
          <a:ln w="0">
            <a:noFill/>
          </a:ln>
        </p:spPr>
      </p:sp>
      <p:sp>
        <p:nvSpPr>
          <p:cNvPr id="561"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課程編號：</a:t>
            </a:r>
            <a:r>
              <a:rPr b="0" lang="en-US" sz="2000" strike="noStrike" u="none">
                <a:solidFill>
                  <a:srgbClr val="000000"/>
                </a:solidFill>
                <a:effectLst/>
                <a:uFillTx/>
                <a:latin typeface="Arial"/>
              </a:rPr>
              <a:t>90248040</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CSIE1920</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學分：</a:t>
            </a:r>
            <a:r>
              <a:rPr b="0" lang="en-US" sz="2000" strike="noStrike" u="none">
                <a:solidFill>
                  <a:srgbClr val="000000"/>
                </a:solidFill>
                <a:effectLst/>
                <a:uFillTx/>
                <a:latin typeface="Arial"/>
              </a:rPr>
              <a:t>2</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時間：每週一 </a:t>
            </a:r>
            <a:r>
              <a:rPr b="0" lang="en-US" sz="2000" strike="noStrike" u="none">
                <a:solidFill>
                  <a:srgbClr val="000000"/>
                </a:solidFill>
                <a:effectLst/>
                <a:uFillTx/>
                <a:latin typeface="Arial"/>
              </a:rPr>
              <a:t>8</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9 </a:t>
            </a:r>
            <a:r>
              <a:rPr b="0" lang="zh-TW" sz="2000" strike="noStrike" u="none">
                <a:solidFill>
                  <a:srgbClr val="000000"/>
                </a:solidFill>
                <a:effectLst/>
                <a:uFillTx/>
                <a:latin typeface="Arial"/>
              </a:rPr>
              <a:t>點（下午 </a:t>
            </a:r>
            <a:r>
              <a:rPr b="0" lang="en-US" sz="2000" strike="noStrike" u="none">
                <a:solidFill>
                  <a:srgbClr val="000000"/>
                </a:solidFill>
                <a:effectLst/>
                <a:uFillTx/>
                <a:latin typeface="Arial"/>
              </a:rPr>
              <a:t>3:30-5:20</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教室：新 </a:t>
            </a:r>
            <a:r>
              <a:rPr b="0" lang="en-US" sz="2000" strike="noStrike" u="none">
                <a:solidFill>
                  <a:srgbClr val="000000"/>
                </a:solidFill>
                <a:effectLst/>
                <a:uFillTx/>
                <a:latin typeface="Arial"/>
              </a:rPr>
              <a:t>CSIE 110 </a:t>
            </a:r>
            <a:r>
              <a:rPr b="0" lang="zh-TW" sz="2000" strike="noStrike" u="none">
                <a:solidFill>
                  <a:srgbClr val="000000"/>
                </a:solidFill>
                <a:effectLst/>
                <a:uFillTx/>
                <a:latin typeface="Arial"/>
              </a:rPr>
              <a:t>教室</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分類：其他系選修課</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先修課程：無</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導師：傅楸善</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rPr>
              <a:t>辦公室：</a:t>
            </a:r>
            <a:r>
              <a:rPr b="0" lang="zh-TW" sz="1200" strike="noStrike" u="none">
                <a:solidFill>
                  <a:schemeClr val="dk1"/>
                </a:solidFill>
                <a:effectLst/>
                <a:uFillTx/>
                <a:latin typeface="+mn-lt"/>
                <a:ea typeface="ＭＳ Ｐゴシック"/>
              </a:rPr>
              <a:t>資訊工程館 </a:t>
            </a:r>
            <a:r>
              <a:rPr b="0" lang="en-US" sz="2000" strike="noStrike" u="none">
                <a:solidFill>
                  <a:srgbClr val="000000"/>
                </a:solidFill>
                <a:effectLst/>
                <a:uFillTx/>
                <a:latin typeface="+mn-lt"/>
                <a:ea typeface="ＭＳ Ｐゴシック"/>
              </a:rPr>
              <a:t>327 </a:t>
            </a:r>
            <a:r>
              <a:rPr b="0" lang="zh-TW" sz="2000" strike="noStrike" u="none">
                <a:solidFill>
                  <a:srgbClr val="000000"/>
                </a:solidFill>
                <a:effectLst/>
                <a:uFillTx/>
                <a:latin typeface="+mn-lt"/>
                <a:ea typeface="ＭＳ Ｐゴシック"/>
              </a:rPr>
              <a:t>室</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電話：</a:t>
            </a:r>
            <a:r>
              <a:rPr b="0" lang="en-US" sz="2000" strike="noStrike" u="none">
                <a:solidFill>
                  <a:srgbClr val="000000"/>
                </a:solidFill>
                <a:effectLst/>
                <a:uFillTx/>
                <a:latin typeface="+mn-lt"/>
                <a:ea typeface="ＭＳ Ｐゴシック"/>
              </a:rPr>
              <a:t>33664888 </a:t>
            </a:r>
            <a:r>
              <a:rPr b="0" lang="zh-TW" sz="2000" strike="noStrike" u="none">
                <a:solidFill>
                  <a:srgbClr val="000000"/>
                </a:solidFill>
                <a:effectLst/>
                <a:uFillTx/>
                <a:latin typeface="+mn-lt"/>
                <a:ea typeface="ＭＳ Ｐゴシック"/>
              </a:rPr>
              <a:t>轉 </a:t>
            </a:r>
            <a:r>
              <a:rPr b="0" lang="en-US" sz="2000" strike="noStrike" u="none">
                <a:solidFill>
                  <a:srgbClr val="000000"/>
                </a:solidFill>
                <a:effectLst/>
                <a:uFillTx/>
                <a:latin typeface="+mn-lt"/>
                <a:ea typeface="ＭＳ Ｐゴシック"/>
              </a:rPr>
              <a:t>327</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辦公時間：每週二中午 </a:t>
            </a:r>
            <a:r>
              <a:rPr b="0" lang="en-US" sz="2000" strike="noStrike" u="none">
                <a:solidFill>
                  <a:srgbClr val="000000"/>
                </a:solidFill>
                <a:effectLst/>
                <a:uFillTx/>
                <a:latin typeface="+mn-lt"/>
                <a:ea typeface="ＭＳ Ｐゴシック"/>
              </a:rPr>
              <a:t>12 </a:t>
            </a:r>
            <a:r>
              <a:rPr b="0" lang="zh-TW" sz="2000" strike="noStrike" u="none">
                <a:solidFill>
                  <a:srgbClr val="000000"/>
                </a:solidFill>
                <a:effectLst/>
                <a:uFillTx/>
                <a:latin typeface="+mn-lt"/>
                <a:ea typeface="ＭＳ Ｐゴシック"/>
              </a:rPr>
              <a:t>點</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目標：透過一些專案來介紹</a:t>
            </a:r>
            <a:r>
              <a:rPr b="0" lang="en-US" sz="1200" strike="noStrike" u="none">
                <a:solidFill>
                  <a:srgbClr val="000000"/>
                </a:solidFill>
                <a:effectLst/>
                <a:uFillTx/>
                <a:latin typeface="+mn-lt"/>
                <a:ea typeface="新細明體"/>
              </a:rPr>
              <a:t>computer science</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新細明體"/>
              </a:rPr>
              <a:t>助教</a:t>
            </a:r>
            <a:r>
              <a:rPr b="0" lang="en-US" sz="2000" strike="noStrike" u="none">
                <a:solidFill>
                  <a:srgbClr val="000000"/>
                </a:solidFill>
                <a:effectLst/>
                <a:uFillTx/>
                <a:latin typeface="+mn-lt"/>
                <a:ea typeface="新細明體"/>
              </a:rPr>
              <a:t>: </a:t>
            </a:r>
            <a:r>
              <a:rPr b="0" lang="zh-TW" sz="2000" strike="noStrike" u="none">
                <a:solidFill>
                  <a:srgbClr val="000000"/>
                </a:solidFill>
                <a:effectLst/>
                <a:uFillTx/>
                <a:latin typeface="+mn-lt"/>
                <a:ea typeface="新細明體"/>
              </a:rPr>
              <a:t>林宛萱</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mn-lt"/>
                <a:ea typeface="新細明體"/>
              </a:rPr>
              <a:t>r14945029@ntu.edu.tw</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mn-lt"/>
                <a:ea typeface="新細明體"/>
              </a:rPr>
              <a:t>0910215621</a:t>
            </a:r>
            <a:endParaRPr b="0" lang="en-US" sz="2000" strike="noStrike" u="none">
              <a:solidFill>
                <a:srgbClr val="000000"/>
              </a:solidFill>
              <a:effectLst/>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Num" idx="6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0E19807-33B3-4882-9C73-4BC1E12FDFD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87" name="PlaceHolder 2"/>
          <p:cNvSpPr>
            <a:spLocks noGrp="1"/>
          </p:cNvSpPr>
          <p:nvPr>
            <p:ph type="sldImg"/>
          </p:nvPr>
        </p:nvSpPr>
        <p:spPr>
          <a:xfrm>
            <a:off x="1143000" y="685800"/>
            <a:ext cx="4571640" cy="3428640"/>
          </a:xfrm>
          <a:prstGeom prst="rect">
            <a:avLst/>
          </a:prstGeom>
          <a:ln w="0">
            <a:noFill/>
          </a:ln>
        </p:spPr>
      </p:sp>
      <p:sp>
        <p:nvSpPr>
          <p:cNvPr id="588"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我們資訊領域有一個組織叫做</a:t>
            </a:r>
            <a:r>
              <a:rPr b="0" lang="en-US" sz="2000" strike="noStrike" u="none">
                <a:solidFill>
                  <a:srgbClr val="000000"/>
                </a:solidFill>
                <a:effectLst/>
                <a:uFillTx/>
                <a:latin typeface="Arial"/>
              </a:rPr>
              <a:t>ACM</a:t>
            </a:r>
            <a:r>
              <a:rPr b="0" lang="zh-TW" sz="2000" strike="noStrike" u="none">
                <a:solidFill>
                  <a:srgbClr val="000000"/>
                </a:solidFill>
                <a:effectLst/>
                <a:uFillTx/>
                <a:latin typeface="Arial"/>
              </a:rPr>
              <a:t>，他們每年都會舉辦一次</a:t>
            </a:r>
            <a:r>
              <a:rPr b="0" lang="zh-TW" sz="1200" strike="noStrike" u="none">
                <a:solidFill>
                  <a:schemeClr val="dk1"/>
                </a:solidFill>
                <a:effectLst/>
                <a:uFillTx/>
                <a:latin typeface="+mn-lt"/>
                <a:ea typeface="ＭＳ Ｐゴシック"/>
              </a:rPr>
              <a:t>國際大學生程式設計競賽，</a:t>
            </a:r>
            <a:endParaRPr b="0" lang="en-US" sz="12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1200" strike="noStrike" u="none">
                <a:solidFill>
                  <a:schemeClr val="dk1"/>
                </a:solidFill>
                <a:effectLst/>
                <a:uFillTx/>
                <a:latin typeface="+mn-lt"/>
                <a:ea typeface="ＭＳ Ｐゴシック"/>
              </a:rPr>
              <a:t>阿他們考過的題目我們可以在這裡找到 那我們這堂課有一個加分機制，就是</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我們每解決</a:t>
            </a:r>
            <a:r>
              <a:rPr b="0" lang="en-US" sz="2000" strike="noStrike" u="none">
                <a:solidFill>
                  <a:srgbClr val="000000"/>
                </a:solidFill>
                <a:effectLst/>
                <a:uFillTx/>
                <a:latin typeface="+mn-lt"/>
                <a:ea typeface="ＭＳ Ｐゴシック"/>
              </a:rPr>
              <a:t>20</a:t>
            </a:r>
            <a:r>
              <a:rPr b="0" lang="zh-TW" sz="2000" strike="noStrike" u="none">
                <a:solidFill>
                  <a:srgbClr val="000000"/>
                </a:solidFill>
                <a:effectLst/>
                <a:uFillTx/>
                <a:latin typeface="+mn-lt"/>
                <a:ea typeface="ＭＳ Ｐゴシック"/>
              </a:rPr>
              <a:t>個問題加學期成績</a:t>
            </a:r>
            <a:r>
              <a:rPr b="0" lang="en-US" sz="2000" strike="noStrike" u="none">
                <a:solidFill>
                  <a:srgbClr val="000000"/>
                </a:solidFill>
                <a:effectLst/>
                <a:uFillTx/>
                <a:latin typeface="+mn-lt"/>
                <a:ea typeface="ＭＳ Ｐゴシック"/>
              </a:rPr>
              <a:t>5</a:t>
            </a:r>
            <a:r>
              <a:rPr b="0" lang="zh-TW" sz="2000" strike="noStrike" u="none">
                <a:solidFill>
                  <a:srgbClr val="000000"/>
                </a:solidFill>
                <a:effectLst/>
                <a:uFillTx/>
                <a:latin typeface="+mn-lt"/>
                <a:ea typeface="ＭＳ Ｐゴシック"/>
              </a:rPr>
              <a:t>分</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mn-lt"/>
                <a:ea typeface="ＭＳ Ｐゴシック"/>
              </a:rPr>
              <a:t>50</a:t>
            </a:r>
            <a:r>
              <a:rPr b="0" lang="zh-TW" sz="2000" strike="noStrike" u="none">
                <a:solidFill>
                  <a:srgbClr val="000000"/>
                </a:solidFill>
                <a:effectLst/>
                <a:uFillTx/>
                <a:latin typeface="+mn-lt"/>
                <a:ea typeface="ＭＳ Ｐゴシック"/>
              </a:rPr>
              <a:t>個問題加</a:t>
            </a:r>
            <a:r>
              <a:rPr b="0" lang="en-US" sz="2000" strike="noStrike" u="none">
                <a:solidFill>
                  <a:srgbClr val="000000"/>
                </a:solidFill>
                <a:effectLst/>
                <a:uFillTx/>
                <a:latin typeface="+mn-lt"/>
                <a:ea typeface="ＭＳ Ｐゴシック"/>
              </a:rPr>
              <a:t>10</a:t>
            </a:r>
            <a:r>
              <a:rPr b="0" lang="zh-TW" sz="2000" strike="noStrike" u="none">
                <a:solidFill>
                  <a:srgbClr val="000000"/>
                </a:solidFill>
                <a:effectLst/>
                <a:uFillTx/>
                <a:latin typeface="+mn-lt"/>
                <a:ea typeface="ＭＳ Ｐゴシック"/>
              </a:rPr>
              <a:t>分…像上面列的這樣</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如果解決了整個</a:t>
            </a:r>
            <a:r>
              <a:rPr b="0" lang="en-US" sz="2000" strike="noStrike" u="none">
                <a:solidFill>
                  <a:srgbClr val="000000"/>
                </a:solidFill>
                <a:effectLst/>
                <a:uFillTx/>
                <a:latin typeface="+mn-lt"/>
                <a:ea typeface="ＭＳ Ｐゴシック"/>
              </a:rPr>
              <a:t>online judge</a:t>
            </a:r>
            <a:r>
              <a:rPr b="0" lang="zh-TW" sz="2000" strike="noStrike" u="none">
                <a:solidFill>
                  <a:srgbClr val="000000"/>
                </a:solidFill>
                <a:effectLst/>
                <a:uFillTx/>
                <a:latin typeface="+mn-lt"/>
                <a:ea typeface="ＭＳ Ｐゴシック"/>
              </a:rPr>
              <a:t>的題目的話就加學期成績</a:t>
            </a:r>
            <a:r>
              <a:rPr b="0" lang="en-US" sz="2000" strike="noStrike" u="none">
                <a:solidFill>
                  <a:srgbClr val="000000"/>
                </a:solidFill>
                <a:effectLst/>
                <a:uFillTx/>
                <a:latin typeface="+mn-lt"/>
                <a:ea typeface="ＭＳ Ｐゴシック"/>
              </a:rPr>
              <a:t>50</a:t>
            </a:r>
            <a:r>
              <a:rPr b="0" lang="zh-TW" sz="2000" strike="noStrike" u="none">
                <a:solidFill>
                  <a:srgbClr val="000000"/>
                </a:solidFill>
                <a:effectLst/>
                <a:uFillTx/>
                <a:latin typeface="+mn-lt"/>
                <a:ea typeface="ＭＳ Ｐゴシック"/>
              </a:rPr>
              <a:t>分</a:t>
            </a:r>
            <a:r>
              <a:rPr b="0" lang="en-US" sz="2000" strike="noStrike" u="none">
                <a:solidFill>
                  <a:srgbClr val="000000"/>
                </a:solidFill>
                <a:effectLst/>
                <a:uFillTx/>
                <a:latin typeface="+mn-lt"/>
                <a:ea typeface="ＭＳ Ｐゴシック"/>
              </a:rPr>
              <a:t>!!</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那解決玩了之後就</a:t>
            </a:r>
            <a:r>
              <a:rPr b="0" lang="en-US" sz="2000" strike="noStrike" u="none">
                <a:solidFill>
                  <a:srgbClr val="000000"/>
                </a:solidFill>
                <a:effectLst/>
                <a:uFillTx/>
                <a:latin typeface="+mn-lt"/>
                <a:ea typeface="ＭＳ Ｐゴシック"/>
              </a:rPr>
              <a:t>email</a:t>
            </a:r>
            <a:r>
              <a:rPr b="0" lang="zh-TW" sz="2000" strike="noStrike" u="none">
                <a:solidFill>
                  <a:srgbClr val="000000"/>
                </a:solidFill>
                <a:effectLst/>
                <a:uFillTx/>
                <a:latin typeface="+mn-lt"/>
                <a:ea typeface="ＭＳ Ｐゴシック"/>
              </a:rPr>
              <a:t>跟我說，我們接受加分到期末考當天</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以上還有沒有問題</a:t>
            </a:r>
            <a:r>
              <a:rPr b="0" lang="en-US" sz="2000" strike="noStrike" u="none">
                <a:solidFill>
                  <a:srgbClr val="000000"/>
                </a:solidFill>
                <a:effectLst/>
                <a:uFillTx/>
                <a:latin typeface="+mn-lt"/>
                <a:ea typeface="ＭＳ Ｐゴシック"/>
              </a:rPr>
              <a:t>~</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跨校選課</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mn-lt"/>
                <a:ea typeface="ＭＳ Ｐゴシック"/>
              </a:rPr>
              <a:t>需要加簽</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1143000" y="685800"/>
            <a:ext cx="4571640" cy="3428640"/>
          </a:xfrm>
          <a:prstGeom prst="rect">
            <a:avLst/>
          </a:prstGeom>
          <a:ln w="0">
            <a:noFill/>
          </a:ln>
        </p:spPr>
      </p:sp>
      <p:sp>
        <p:nvSpPr>
          <p:cNvPr id="590"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放笑話時間</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en-US" sz="2000" strike="noStrike" u="sng">
                <a:solidFill>
                  <a:srgbClr val="000000"/>
                </a:solidFill>
                <a:effectLst/>
                <a:uFillTx/>
                <a:latin typeface="Arial"/>
                <a:hlinkClick r:id="rId1"/>
              </a:rPr>
              <a:t>https://youtu.be/paWE-GvDO1c?si=-w3QnIOqbGugVYft&amp;t=287</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那接下來就開始我們的第一章</a:t>
            </a:r>
            <a:endParaRPr b="0" lang="en-US" sz="2000" strike="noStrike" u="none">
              <a:solidFill>
                <a:srgbClr val="000000"/>
              </a:solidFill>
              <a:effectLst/>
              <a:uFillTx/>
              <a:latin typeface="Arial"/>
            </a:endParaRPr>
          </a:p>
        </p:txBody>
      </p:sp>
      <p:sp>
        <p:nvSpPr>
          <p:cNvPr id="591" name="PlaceHolder 3"/>
          <p:cNvSpPr>
            <a:spLocks noGrp="1"/>
          </p:cNvSpPr>
          <p:nvPr>
            <p:ph type="sldNum" idx="6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Calibri"/>
                <a:ea typeface="MS PGothic"/>
              </a:defRPr>
            </a:lvl1pPr>
          </a:lstStyle>
          <a:p>
            <a:pPr indent="0" algn="r">
              <a:lnSpc>
                <a:spcPct val="100000"/>
              </a:lnSpc>
              <a:buNone/>
            </a:pPr>
            <a:fld id="{4BC3FFDC-7651-4F3E-8AB7-51EAD02EE82B}" type="slidenum">
              <a:rPr b="0" lang="en-US" sz="1200" strike="noStrike" u="none">
                <a:solidFill>
                  <a:schemeClr val="dk1"/>
                </a:solidFill>
                <a:effectLst/>
                <a:uFillTx/>
                <a:latin typeface="Calibri"/>
                <a:ea typeface="MS PGothic"/>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1143000" y="685800"/>
            <a:ext cx="4571640" cy="3428640"/>
          </a:xfrm>
          <a:prstGeom prst="rect">
            <a:avLst/>
          </a:prstGeom>
          <a:ln w="0">
            <a:noFill/>
          </a:ln>
        </p:spPr>
      </p:sp>
      <p:sp>
        <p:nvSpPr>
          <p:cNvPr id="59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首先我們先來了解一下這個第一章的主要目的</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我們第一章主要就是要讓各位</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了解不同種類電腦的用途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以及資料和資訊之間的差異</a:t>
            </a:r>
            <a:endParaRPr b="0" lang="en-US" sz="2000" strike="noStrike" u="none">
              <a:solidFill>
                <a:srgbClr val="000000"/>
              </a:solidFill>
              <a:effectLst/>
              <a:uFillTx/>
              <a:latin typeface="Arial"/>
            </a:endParaRPr>
          </a:p>
        </p:txBody>
      </p:sp>
      <p:sp>
        <p:nvSpPr>
          <p:cNvPr id="594" name="PlaceHolder 3"/>
          <p:cNvSpPr>
            <a:spLocks noGrp="1"/>
          </p:cNvSpPr>
          <p:nvPr>
            <p:ph type="sldNum" idx="6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70541A2-683B-4F86-B6AA-E5CEC4B5674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1143000" y="685800"/>
            <a:ext cx="4571640" cy="3428640"/>
          </a:xfrm>
          <a:prstGeom prst="rect">
            <a:avLst/>
          </a:prstGeom>
          <a:ln w="0">
            <a:noFill/>
          </a:ln>
        </p:spPr>
      </p:sp>
      <p:sp>
        <p:nvSpPr>
          <p:cNvPr id="59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然後了解網際網路、瀏覽器、搜尋引擎之間的運作。</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也會稍微提到一些數位安全議題</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然後也會提到我們是如何區分作業系統和應用程式。</a:t>
            </a:r>
            <a:endParaRPr b="0" lang="en-US" sz="2000" strike="noStrike" u="none">
              <a:solidFill>
                <a:srgbClr val="000000"/>
              </a:solidFill>
              <a:effectLst/>
              <a:uFillTx/>
              <a:latin typeface="Arial"/>
            </a:endParaRPr>
          </a:p>
        </p:txBody>
      </p:sp>
      <p:sp>
        <p:nvSpPr>
          <p:cNvPr id="597" name="PlaceHolder 3"/>
          <p:cNvSpPr>
            <a:spLocks noGrp="1"/>
          </p:cNvSpPr>
          <p:nvPr>
            <p:ph type="sldNum" idx="6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A5CC615-D7F3-45BC-AAA9-07D85E05A40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1143000" y="685800"/>
            <a:ext cx="4571640" cy="3428640"/>
          </a:xfrm>
          <a:prstGeom prst="rect">
            <a:avLst/>
          </a:prstGeom>
          <a:ln w="0">
            <a:noFill/>
          </a:ln>
        </p:spPr>
      </p:sp>
      <p:sp>
        <p:nvSpPr>
          <p:cNvPr id="59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sngStrike" u="none">
                <a:solidFill>
                  <a:srgbClr val="000000"/>
                </a:solidFill>
                <a:effectLst/>
                <a:uFillTx/>
                <a:latin typeface="Arial"/>
              </a:rPr>
              <a:t>然後我們也會提到有線和無線技術的區別，還有個人和企業使用網路的原因</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最後我們會了解社會如何在不同領域中使用科技。</a:t>
            </a:r>
            <a:endParaRPr b="0" lang="en-US" sz="2000" strike="noStrike" u="none">
              <a:solidFill>
                <a:srgbClr val="000000"/>
              </a:solidFill>
              <a:effectLst/>
              <a:uFillTx/>
              <a:latin typeface="Arial"/>
            </a:endParaRPr>
          </a:p>
        </p:txBody>
      </p:sp>
      <p:sp>
        <p:nvSpPr>
          <p:cNvPr id="600" name="PlaceHolder 3"/>
          <p:cNvSpPr>
            <a:spLocks noGrp="1"/>
          </p:cNvSpPr>
          <p:nvPr>
            <p:ph type="sldNum" idx="70"/>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293EFE6-D1D2-468C-A624-34131653E5A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1143000" y="685800"/>
            <a:ext cx="4571640" cy="3428640"/>
          </a:xfrm>
          <a:prstGeom prst="rect">
            <a:avLst/>
          </a:prstGeom>
          <a:ln w="0">
            <a:noFill/>
          </a:ln>
        </p:spPr>
      </p:sp>
      <p:sp>
        <p:nvSpPr>
          <p:cNvPr id="60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ea typeface="ＭＳ Ｐゴシック"/>
              </a:rPr>
              <a:t>現在的科技日新月異，我們應該要保持數位素養。</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ea typeface="ＭＳ Ｐゴシック"/>
              </a:rPr>
              <a:t>那數位素養就是對於電腦、行動裝置、網路和相關技術的最新知識的認識和理解。</a:t>
            </a:r>
            <a:endParaRPr b="0" lang="en-US" sz="2000" strike="noStrike" u="none">
              <a:solidFill>
                <a:srgbClr val="000000"/>
              </a:solidFill>
              <a:effectLst/>
              <a:uFillTx/>
              <a:latin typeface="Arial"/>
            </a:endParaRPr>
          </a:p>
        </p:txBody>
      </p:sp>
      <p:sp>
        <p:nvSpPr>
          <p:cNvPr id="603" name="PlaceHolder 3"/>
          <p:cNvSpPr>
            <a:spLocks noGrp="1"/>
          </p:cNvSpPr>
          <p:nvPr>
            <p:ph type="sldNum" idx="71"/>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195BF22F-A1CD-4A41-8112-F1C3BE1CD0C2}"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1143000" y="685800"/>
            <a:ext cx="4571640" cy="3428640"/>
          </a:xfrm>
          <a:prstGeom prst="rect">
            <a:avLst/>
          </a:prstGeom>
          <a:ln w="0">
            <a:noFill/>
          </a:ln>
        </p:spPr>
      </p:sp>
      <p:sp>
        <p:nvSpPr>
          <p:cNvPr id="60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那首先我們先來了解甚麼是計算機 </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計算機是一種電子設備，它是透過儲存在自身記憶體中的指令，來控制它的所有動作</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那它執行指令的主要流程 就如這張圖上所示 接收資料</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也就是</a:t>
            </a:r>
            <a:r>
              <a:rPr b="0" lang="en-US" sz="2000" strike="noStrike" u="none">
                <a:solidFill>
                  <a:srgbClr val="000000"/>
                </a:solidFill>
                <a:effectLst/>
                <a:uFillTx/>
                <a:latin typeface="Arial"/>
              </a:rPr>
              <a:t>input)</a:t>
            </a:r>
            <a:r>
              <a:rPr b="0" lang="zh-TW" sz="2000" strike="noStrike" u="none">
                <a:solidFill>
                  <a:srgbClr val="000000"/>
                </a:solidFill>
                <a:effectLst/>
                <a:uFillTx/>
                <a:latin typeface="Arial"/>
              </a:rPr>
              <a:t>，按照指定規則進行處理，最後產生資訊（也就是</a:t>
            </a:r>
            <a:r>
              <a:rPr b="0" lang="en-US" sz="2000" strike="noStrike" u="none">
                <a:solidFill>
                  <a:srgbClr val="000000"/>
                </a:solidFill>
                <a:effectLst/>
                <a:uFillTx/>
                <a:latin typeface="Arial"/>
              </a:rPr>
              <a:t>output</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那透過各種指令我們就可以完成許多動作，像是搜尋資料、製作簡報、撰寫論文等等。</a:t>
            </a:r>
            <a:endParaRPr b="0" lang="en-US" sz="2000" strike="noStrike" u="none">
              <a:solidFill>
                <a:srgbClr val="000000"/>
              </a:solidFill>
              <a:effectLst/>
              <a:uFillTx/>
              <a:latin typeface="Arial"/>
            </a:endParaRPr>
          </a:p>
        </p:txBody>
      </p:sp>
      <p:sp>
        <p:nvSpPr>
          <p:cNvPr id="606" name="PlaceHolder 3"/>
          <p:cNvSpPr>
            <a:spLocks noGrp="1"/>
          </p:cNvSpPr>
          <p:nvPr>
            <p:ph type="sldNum" idx="72"/>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C8525A3-B11E-4DD8-8EC7-4DB12DCE280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1143000" y="685800"/>
            <a:ext cx="4571640" cy="3428640"/>
          </a:xfrm>
          <a:prstGeom prst="rect">
            <a:avLst/>
          </a:prstGeom>
          <a:ln w="0">
            <a:noFill/>
          </a:ln>
        </p:spPr>
      </p:sp>
      <p:sp>
        <p:nvSpPr>
          <p:cNvPr id="60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那我們最常見的計算機類型就是個人電腦，包括筆記型電腦、平板電腦、桌上型電腦，一次只能讓一個人使用</a:t>
            </a:r>
            <a:endParaRPr b="0" lang="en-US" sz="2000" strike="noStrike" u="none">
              <a:solidFill>
                <a:srgbClr val="000000"/>
              </a:solidFill>
              <a:effectLst/>
              <a:uFillTx/>
              <a:latin typeface="Arial"/>
            </a:endParaRPr>
          </a:p>
        </p:txBody>
      </p:sp>
      <p:sp>
        <p:nvSpPr>
          <p:cNvPr id="609" name="PlaceHolder 3"/>
          <p:cNvSpPr>
            <a:spLocks noGrp="1"/>
          </p:cNvSpPr>
          <p:nvPr>
            <p:ph type="sldNum" idx="73"/>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6747777-C770-44D9-ACC0-2B1459175E2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1143000" y="685800"/>
            <a:ext cx="4571640" cy="3428640"/>
          </a:xfrm>
          <a:prstGeom prst="rect">
            <a:avLst/>
          </a:prstGeom>
          <a:ln w="0">
            <a:noFill/>
          </a:ln>
        </p:spPr>
      </p:sp>
      <p:sp>
        <p:nvSpPr>
          <p:cNvPr id="61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螢幕、轉軸、鍵盤</a:t>
            </a:r>
            <a:endParaRPr b="0" lang="en-US" sz="2000" strike="noStrike" u="none">
              <a:solidFill>
                <a:srgbClr val="000000"/>
              </a:solidFill>
              <a:effectLst/>
              <a:uFillTx/>
              <a:latin typeface="Arial"/>
            </a:endParaRPr>
          </a:p>
        </p:txBody>
      </p:sp>
      <p:sp>
        <p:nvSpPr>
          <p:cNvPr id="612" name="PlaceHolder 3"/>
          <p:cNvSpPr>
            <a:spLocks noGrp="1"/>
          </p:cNvSpPr>
          <p:nvPr>
            <p:ph type="sldNum" idx="7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042C755-04F3-449F-8E90-642C2CBAFFA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1143000" y="685800"/>
            <a:ext cx="4571640" cy="3428640"/>
          </a:xfrm>
          <a:prstGeom prst="rect">
            <a:avLst/>
          </a:prstGeom>
          <a:ln w="0">
            <a:noFill/>
          </a:ln>
        </p:spPr>
      </p:sp>
      <p:sp>
        <p:nvSpPr>
          <p:cNvPr id="614"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buNone/>
            </a:pPr>
            <a:endParaRPr b="0" lang="en-US" sz="1800" strike="noStrike" u="none">
              <a:solidFill>
                <a:srgbClr val="000000"/>
              </a:solidFill>
              <a:effectLst/>
              <a:uFillTx/>
              <a:latin typeface="Arial"/>
            </a:endParaRPr>
          </a:p>
        </p:txBody>
      </p:sp>
      <p:sp>
        <p:nvSpPr>
          <p:cNvPr id="615" name="PlaceHolder 3"/>
          <p:cNvSpPr>
            <a:spLocks noGrp="1"/>
          </p:cNvSpPr>
          <p:nvPr>
            <p:ph type="sldNum" idx="7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03909A0C-DE19-409A-91B0-17524574B443}"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Num" idx="5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E994C31-1BCB-44D9-BEA7-837E3C78F25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63" name="PlaceHolder 2"/>
          <p:cNvSpPr>
            <a:spLocks noGrp="1"/>
          </p:cNvSpPr>
          <p:nvPr>
            <p:ph type="sldImg"/>
          </p:nvPr>
        </p:nvSpPr>
        <p:spPr>
          <a:xfrm>
            <a:off x="1143000" y="685800"/>
            <a:ext cx="4571640" cy="3428640"/>
          </a:xfrm>
          <a:prstGeom prst="rect">
            <a:avLst/>
          </a:prstGeom>
          <a:ln w="0">
            <a:noFill/>
          </a:ln>
        </p:spPr>
      </p:sp>
      <p:sp>
        <p:nvSpPr>
          <p:cNvPr id="564"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1143000" y="685800"/>
            <a:ext cx="4571640" cy="3428640"/>
          </a:xfrm>
          <a:prstGeom prst="rect">
            <a:avLst/>
          </a:prstGeom>
          <a:ln w="0">
            <a:noFill/>
          </a:ln>
        </p:spPr>
      </p:sp>
      <p:sp>
        <p:nvSpPr>
          <p:cNvPr id="61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這些你們應該都知道，我就不仔細介紹了</a:t>
            </a:r>
            <a:endParaRPr b="0" lang="en-US" sz="2000" strike="noStrike" u="none">
              <a:solidFill>
                <a:srgbClr val="000000"/>
              </a:solidFill>
              <a:effectLst/>
              <a:uFillTx/>
              <a:latin typeface="Arial"/>
            </a:endParaRPr>
          </a:p>
        </p:txBody>
      </p:sp>
      <p:sp>
        <p:nvSpPr>
          <p:cNvPr id="618" name="PlaceHolder 3"/>
          <p:cNvSpPr>
            <a:spLocks noGrp="1"/>
          </p:cNvSpPr>
          <p:nvPr>
            <p:ph type="sldNum" idx="7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53D740B-4F4E-4AAD-B701-3ACF6FC3B28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ldImg"/>
          </p:nvPr>
        </p:nvSpPr>
        <p:spPr>
          <a:xfrm>
            <a:off x="1143000" y="685800"/>
            <a:ext cx="4571640" cy="3428640"/>
          </a:xfrm>
          <a:prstGeom prst="rect">
            <a:avLst/>
          </a:prstGeom>
          <a:ln w="0">
            <a:noFill/>
          </a:ln>
        </p:spPr>
      </p:sp>
      <p:sp>
        <p:nvSpPr>
          <p:cNvPr id="62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那除了個人電腦之外，還有伺服器</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它比起個人電腦，屬於更高級的計算機</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專用於向網路上的其他電腦裝置提供一項或多項服務，包括儲存內容 以及 控制網路上的硬體、軟體或是其他資源的存取。</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通常我們可以透過網路來將電腦無線連接在一起。</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阿投影片上的這個就是伺服器通常的樣子</a:t>
            </a:r>
            <a:endParaRPr b="0" lang="en-US" sz="2000" strike="noStrike" u="none">
              <a:solidFill>
                <a:srgbClr val="000000"/>
              </a:solidFill>
              <a:effectLst/>
              <a:uFillTx/>
              <a:latin typeface="Arial"/>
            </a:endParaRPr>
          </a:p>
        </p:txBody>
      </p:sp>
      <p:sp>
        <p:nvSpPr>
          <p:cNvPr id="621" name="PlaceHolder 3"/>
          <p:cNvSpPr>
            <a:spLocks noGrp="1"/>
          </p:cNvSpPr>
          <p:nvPr>
            <p:ph type="sldNum" idx="7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FD3EC99-553F-4D50-9AB6-5BE0F2972EF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1143000" y="685800"/>
            <a:ext cx="4571640" cy="3428640"/>
          </a:xfrm>
          <a:prstGeom prst="rect">
            <a:avLst/>
          </a:prstGeom>
          <a:ln w="0">
            <a:noFill/>
          </a:ln>
        </p:spPr>
      </p:sp>
      <p:sp>
        <p:nvSpPr>
          <p:cNvPr id="6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接著還有其他計算機的類型 包括行動裝置和遊戲裝置</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行動裝置常見的有包括我們平常在用的手機、相機、隨身聽、電子書還有像</a:t>
            </a:r>
            <a:r>
              <a:rPr b="0" lang="en-US" sz="2000" strike="noStrike" u="none">
                <a:solidFill>
                  <a:srgbClr val="000000"/>
                </a:solidFill>
                <a:effectLst/>
                <a:uFillTx/>
                <a:latin typeface="Arial"/>
              </a:rPr>
              <a:t>apple watch</a:t>
            </a:r>
            <a:r>
              <a:rPr b="0" lang="zh-TW" sz="2000" strike="noStrike" u="none">
                <a:solidFill>
                  <a:srgbClr val="000000"/>
                </a:solidFill>
                <a:effectLst/>
                <a:uFillTx/>
                <a:latin typeface="Arial"/>
              </a:rPr>
              <a:t>這類的穿戴式裝置</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而遊戲裝置則是像</a:t>
            </a:r>
            <a:r>
              <a:rPr b="0" lang="en-US" sz="2000" strike="noStrike" u="none">
                <a:solidFill>
                  <a:srgbClr val="000000"/>
                </a:solidFill>
                <a:effectLst/>
                <a:uFillTx/>
                <a:latin typeface="Arial"/>
              </a:rPr>
              <a:t>switch</a:t>
            </a:r>
            <a:r>
              <a:rPr b="0" lang="zh-TW" sz="2000" strike="noStrike" u="none">
                <a:solidFill>
                  <a:srgbClr val="000000"/>
                </a:solidFill>
                <a:effectLst/>
                <a:uFillTx/>
                <a:latin typeface="Arial"/>
              </a:rPr>
              <a:t>或是</a:t>
            </a:r>
            <a:r>
              <a:rPr b="0" lang="en-US" sz="2000" strike="noStrike" u="none">
                <a:solidFill>
                  <a:srgbClr val="000000"/>
                </a:solidFill>
                <a:effectLst/>
                <a:uFillTx/>
                <a:latin typeface="Arial"/>
              </a:rPr>
              <a:t>Wii</a:t>
            </a:r>
            <a:r>
              <a:rPr b="0" lang="zh-TW" sz="2000" strike="noStrike" u="none">
                <a:solidFill>
                  <a:srgbClr val="000000"/>
                </a:solidFill>
                <a:effectLst/>
                <a:uFillTx/>
                <a:latin typeface="Arial"/>
              </a:rPr>
              <a:t>等等的東西</a:t>
            </a:r>
            <a:endParaRPr b="0" lang="en-US" sz="2000" strike="noStrike" u="none">
              <a:solidFill>
                <a:srgbClr val="000000"/>
              </a:solidFill>
              <a:effectLst/>
              <a:uFillTx/>
              <a:latin typeface="Arial"/>
            </a:endParaRPr>
          </a:p>
        </p:txBody>
      </p:sp>
      <p:sp>
        <p:nvSpPr>
          <p:cNvPr id="624" name="PlaceHolder 3"/>
          <p:cNvSpPr>
            <a:spLocks noGrp="1"/>
          </p:cNvSpPr>
          <p:nvPr>
            <p:ph type="sldNum" idx="7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F3724FB-696A-4074-BE03-BC7F8F4D7BA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sldImg"/>
          </p:nvPr>
        </p:nvSpPr>
        <p:spPr>
          <a:xfrm>
            <a:off x="1143000" y="685800"/>
            <a:ext cx="4571640" cy="3428640"/>
          </a:xfrm>
          <a:prstGeom prst="rect">
            <a:avLst/>
          </a:prstGeom>
          <a:ln w="0">
            <a:noFill/>
          </a:ln>
        </p:spPr>
      </p:sp>
      <p:sp>
        <p:nvSpPr>
          <p:cNvPr id="62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在課本的這一小節的最後面有一篇文章是在講關於遊戲與數位家庭的發展</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627" name="PlaceHolder 3"/>
          <p:cNvSpPr>
            <a:spLocks noGrp="1"/>
          </p:cNvSpPr>
          <p:nvPr>
            <p:ph type="sldNum" idx="7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3AF7E8D-ACDE-4E01-BE80-51EF2D33103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Num" idx="5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71BD498-1C49-4F03-8A75-4CE146FDFFD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66" name="PlaceHolder 2"/>
          <p:cNvSpPr>
            <a:spLocks noGrp="1"/>
          </p:cNvSpPr>
          <p:nvPr>
            <p:ph type="sldImg"/>
          </p:nvPr>
        </p:nvSpPr>
        <p:spPr>
          <a:xfrm>
            <a:off x="1143000" y="685800"/>
            <a:ext cx="4571640" cy="3428640"/>
          </a:xfrm>
          <a:prstGeom prst="rect">
            <a:avLst/>
          </a:prstGeom>
          <a:ln w="0">
            <a:noFill/>
          </a:ln>
        </p:spPr>
      </p:sp>
      <p:sp>
        <p:nvSpPr>
          <p:cNvPr id="567"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加選</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但沒在</a:t>
            </a:r>
            <a:r>
              <a:rPr b="0" lang="en-US" sz="2000" strike="noStrike" u="none">
                <a:solidFill>
                  <a:srgbClr val="000000"/>
                </a:solidFill>
                <a:effectLst/>
                <a:uFillTx/>
                <a:latin typeface="Arial"/>
              </a:rPr>
              <a:t>NTU cool) </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1143000" y="685800"/>
            <a:ext cx="4571640" cy="3428640"/>
          </a:xfrm>
          <a:prstGeom prst="rect">
            <a:avLst/>
          </a:prstGeom>
          <a:ln w="0">
            <a:noFill/>
          </a:ln>
        </p:spPr>
      </p:sp>
      <p:sp>
        <p:nvSpPr>
          <p:cNvPr id="6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放笑話時間</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https://www.youtube.com/watch?v=paWE-GvDO1c&amp;t=593s</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那接下來 我們來講資料以及資訊的關係</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資訊就是經過處理的資料，例如我們拿到各位的期中考的成績的時候 這些成績 就是所謂的資料，</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我們如果要透過這些成績知道你們的學習狀況的話 我們可能就會算出各位的成績的平均、標準差還有中位數等等的數值，那這些數值就可以被稱為資料</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630" name="PlaceHolder 3"/>
          <p:cNvSpPr>
            <a:spLocks noGrp="1"/>
          </p:cNvSpPr>
          <p:nvPr>
            <p:ph type="sldNum" idx="80"/>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5C9E1E0-2BDE-4116-8430-BBADCE73F41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sldImg"/>
          </p:nvPr>
        </p:nvSpPr>
        <p:spPr>
          <a:xfrm>
            <a:off x="1143000" y="685800"/>
            <a:ext cx="4571640" cy="3428640"/>
          </a:xfrm>
          <a:prstGeom prst="rect">
            <a:avLst/>
          </a:prstGeom>
          <a:ln w="0">
            <a:noFill/>
          </a:ln>
        </p:spPr>
      </p:sp>
      <p:sp>
        <p:nvSpPr>
          <p:cNvPr id="63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那這個就是計算機將資料轉換成資訊輸出的是意圖</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一個計算機通常會包含以下四種硬體元件</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輸入元件、輸出元件、儲存元件以及處理元件</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633" name="PlaceHolder 3"/>
          <p:cNvSpPr>
            <a:spLocks noGrp="1"/>
          </p:cNvSpPr>
          <p:nvPr>
            <p:ph type="sldNum" idx="81"/>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4444FC7-D8A6-4A8E-AA49-BF3D1C081A8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1143000" y="685800"/>
            <a:ext cx="4571640" cy="3428640"/>
          </a:xfrm>
          <a:prstGeom prst="rect">
            <a:avLst/>
          </a:prstGeom>
          <a:ln w="0">
            <a:noFill/>
          </a:ln>
        </p:spPr>
      </p:sp>
      <p:sp>
        <p:nvSpPr>
          <p:cNvPr id="6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首先我們常見的可以輸入資料的硬體元件，也就是輸入裝置依照功能可以被分為輸入文字、影像、聲音還有點擊等等的輸入。</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其中，輸入文字的輸入裝置，除了像這樣按鍵式的鍵盤之外</a:t>
            </a:r>
            <a:endParaRPr b="0" lang="en-US" sz="2000" strike="noStrike" u="none">
              <a:solidFill>
                <a:srgbClr val="000000"/>
              </a:solidFill>
              <a:effectLst/>
              <a:uFillTx/>
              <a:latin typeface="Arial"/>
            </a:endParaRPr>
          </a:p>
        </p:txBody>
      </p:sp>
      <p:sp>
        <p:nvSpPr>
          <p:cNvPr id="636" name="PlaceHolder 3"/>
          <p:cNvSpPr>
            <a:spLocks noGrp="1"/>
          </p:cNvSpPr>
          <p:nvPr>
            <p:ph type="sldNum" idx="82"/>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42F080D-38CC-4287-BB13-3E678544D74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sldImg"/>
          </p:nvPr>
        </p:nvSpPr>
        <p:spPr>
          <a:xfrm>
            <a:off x="1143000" y="685800"/>
            <a:ext cx="4571640" cy="3428640"/>
          </a:xfrm>
          <a:prstGeom prst="rect">
            <a:avLst/>
          </a:prstGeom>
          <a:ln w="0">
            <a:noFill/>
          </a:ln>
        </p:spPr>
      </p:sp>
      <p:sp>
        <p:nvSpPr>
          <p:cNvPr id="63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還有像這個圖一和圖三這樣的觸控式螢幕和虛擬鍵盤，都屬於用來輸入文字的裝置</a:t>
            </a:r>
            <a:endParaRPr b="0" lang="en-US" sz="2000" strike="noStrike" u="none">
              <a:solidFill>
                <a:srgbClr val="000000"/>
              </a:solidFill>
              <a:effectLst/>
              <a:uFillTx/>
              <a:latin typeface="Arial"/>
            </a:endParaRPr>
          </a:p>
        </p:txBody>
      </p:sp>
      <p:sp>
        <p:nvSpPr>
          <p:cNvPr id="639" name="PlaceHolder 3"/>
          <p:cNvSpPr>
            <a:spLocks noGrp="1"/>
          </p:cNvSpPr>
          <p:nvPr>
            <p:ph type="sldNum" idx="83"/>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CD491BC-2AD3-413E-8581-EC8BC62B2DA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sldImg"/>
          </p:nvPr>
        </p:nvSpPr>
        <p:spPr>
          <a:xfrm>
            <a:off x="1143000" y="685800"/>
            <a:ext cx="4571640" cy="3428640"/>
          </a:xfrm>
          <a:prstGeom prst="rect">
            <a:avLst/>
          </a:prstGeom>
          <a:ln w="0">
            <a:noFill/>
          </a:ln>
        </p:spPr>
      </p:sp>
      <p:sp>
        <p:nvSpPr>
          <p:cNvPr id="6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而輸入點擊的裝置，則包括滑鼠和觸控板</a:t>
            </a:r>
            <a:endParaRPr b="0" lang="en-US" sz="2000" strike="noStrike" u="none">
              <a:solidFill>
                <a:srgbClr val="000000"/>
              </a:solidFill>
              <a:effectLst/>
              <a:uFillTx/>
              <a:latin typeface="Arial"/>
            </a:endParaRPr>
          </a:p>
        </p:txBody>
      </p:sp>
      <p:sp>
        <p:nvSpPr>
          <p:cNvPr id="642" name="PlaceHolder 3"/>
          <p:cNvSpPr>
            <a:spLocks noGrp="1"/>
          </p:cNvSpPr>
          <p:nvPr>
            <p:ph type="sldNum" idx="8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A1D0187-CD45-4A5F-A678-816849CA151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sldImg"/>
          </p:nvPr>
        </p:nvSpPr>
        <p:spPr>
          <a:xfrm>
            <a:off x="1143000" y="685800"/>
            <a:ext cx="4571640" cy="3428640"/>
          </a:xfrm>
          <a:prstGeom prst="rect">
            <a:avLst/>
          </a:prstGeom>
          <a:ln w="0">
            <a:noFill/>
          </a:ln>
        </p:spPr>
      </p:sp>
      <p:sp>
        <p:nvSpPr>
          <p:cNvPr id="64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另外，還有用來輸入聲音和影像的裝置，像是手機的和無線耳機上的微型麥克風，以及筆電上的</a:t>
            </a:r>
            <a:r>
              <a:rPr b="0" lang="en-US" sz="2000" strike="noStrike" u="none">
                <a:solidFill>
                  <a:srgbClr val="000000"/>
                </a:solidFill>
                <a:effectLst/>
                <a:uFillTx/>
                <a:latin typeface="Arial"/>
              </a:rPr>
              <a:t>webcam</a:t>
            </a:r>
            <a:endParaRPr b="0" lang="en-US" sz="2000" strike="noStrike" u="none">
              <a:solidFill>
                <a:srgbClr val="000000"/>
              </a:solidFill>
              <a:effectLst/>
              <a:uFillTx/>
              <a:latin typeface="Arial"/>
            </a:endParaRPr>
          </a:p>
        </p:txBody>
      </p:sp>
      <p:sp>
        <p:nvSpPr>
          <p:cNvPr id="645" name="PlaceHolder 3"/>
          <p:cNvSpPr>
            <a:spLocks noGrp="1"/>
          </p:cNvSpPr>
          <p:nvPr>
            <p:ph type="sldNum" idx="8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D617388-A5E0-4233-AC53-EE71F33CAB6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sldImg"/>
          </p:nvPr>
        </p:nvSpPr>
        <p:spPr>
          <a:xfrm>
            <a:off x="1143000" y="685800"/>
            <a:ext cx="4571640" cy="3428640"/>
          </a:xfrm>
          <a:prstGeom prst="rect">
            <a:avLst/>
          </a:prstGeom>
          <a:ln w="0">
            <a:noFill/>
          </a:ln>
        </p:spPr>
      </p:sp>
      <p:sp>
        <p:nvSpPr>
          <p:cNvPr id="6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還有掃描器，也是一種常見的輸入裝置，可以用來輸入文件和影像</a:t>
            </a:r>
            <a:endParaRPr b="0" lang="en-US" sz="2000" strike="noStrike" u="none">
              <a:solidFill>
                <a:srgbClr val="000000"/>
              </a:solidFill>
              <a:effectLst/>
              <a:uFillTx/>
              <a:latin typeface="Arial"/>
            </a:endParaRPr>
          </a:p>
        </p:txBody>
      </p:sp>
      <p:sp>
        <p:nvSpPr>
          <p:cNvPr id="648" name="PlaceHolder 3"/>
          <p:cNvSpPr>
            <a:spLocks noGrp="1"/>
          </p:cNvSpPr>
          <p:nvPr>
            <p:ph type="sldNum" idx="8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486AEBE-DB35-46A5-B641-B05F017C0A3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Num" idx="60"/>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D6EC080-867B-40C3-B760-2843A70DF6B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69" name="PlaceHolder 2"/>
          <p:cNvSpPr>
            <a:spLocks noGrp="1"/>
          </p:cNvSpPr>
          <p:nvPr>
            <p:ph type="sldImg"/>
          </p:nvPr>
        </p:nvSpPr>
        <p:spPr>
          <a:xfrm>
            <a:off x="1143000" y="685800"/>
            <a:ext cx="4571640" cy="3428640"/>
          </a:xfrm>
          <a:prstGeom prst="rect">
            <a:avLst/>
          </a:prstGeom>
          <a:ln w="0">
            <a:noFill/>
          </a:ln>
        </p:spPr>
      </p:sp>
      <p:sp>
        <p:nvSpPr>
          <p:cNvPr id="570"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sldImg"/>
          </p:nvPr>
        </p:nvSpPr>
        <p:spPr>
          <a:xfrm>
            <a:off x="1143000" y="685800"/>
            <a:ext cx="4571640" cy="3428640"/>
          </a:xfrm>
          <a:prstGeom prst="rect">
            <a:avLst/>
          </a:prstGeom>
          <a:ln w="0">
            <a:noFill/>
          </a:ln>
        </p:spPr>
      </p:sp>
      <p:sp>
        <p:nvSpPr>
          <p:cNvPr id="65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接著是輸出裝置，也就是將資訊從電腦或行動裝置傳遞給使用者的硬體元件。</a:t>
            </a:r>
            <a:endParaRPr b="0" lang="en-US" sz="2000" strike="noStrike" u="none">
              <a:solidFill>
                <a:srgbClr val="000000"/>
              </a:solidFill>
              <a:effectLst/>
              <a:uFillTx/>
              <a:latin typeface="Arial"/>
            </a:endParaRPr>
          </a:p>
        </p:txBody>
      </p:sp>
      <p:sp>
        <p:nvSpPr>
          <p:cNvPr id="651" name="PlaceHolder 3"/>
          <p:cNvSpPr>
            <a:spLocks noGrp="1"/>
          </p:cNvSpPr>
          <p:nvPr>
            <p:ph type="sldNum" idx="8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B3C05BD-EB1E-4E1B-8244-77E0C38E3C6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ldImg"/>
          </p:nvPr>
        </p:nvSpPr>
        <p:spPr>
          <a:xfrm>
            <a:off x="1143000" y="685800"/>
            <a:ext cx="4571640" cy="3428640"/>
          </a:xfrm>
          <a:prstGeom prst="rect">
            <a:avLst/>
          </a:prstGeom>
          <a:ln w="0">
            <a:noFill/>
          </a:ln>
        </p:spPr>
      </p:sp>
      <p:sp>
        <p:nvSpPr>
          <p:cNvPr id="6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包括印表機、</a:t>
            </a:r>
            <a:r>
              <a:rPr b="0" lang="en-US" sz="2000" strike="noStrike" u="none">
                <a:solidFill>
                  <a:srgbClr val="000000"/>
                </a:solidFill>
                <a:effectLst/>
                <a:uFillTx/>
                <a:latin typeface="Arial"/>
              </a:rPr>
              <a:t>3D</a:t>
            </a:r>
            <a:r>
              <a:rPr b="0" lang="zh-TW" sz="2000" strike="noStrike" u="none">
                <a:solidFill>
                  <a:srgbClr val="000000"/>
                </a:solidFill>
                <a:effectLst/>
                <a:uFillTx/>
                <a:latin typeface="Arial"/>
              </a:rPr>
              <a:t>列印機</a:t>
            </a:r>
            <a:endParaRPr b="0" lang="en-US" sz="2000" strike="noStrike" u="none">
              <a:solidFill>
                <a:srgbClr val="000000"/>
              </a:solidFill>
              <a:effectLst/>
              <a:uFillTx/>
              <a:latin typeface="Arial"/>
            </a:endParaRPr>
          </a:p>
        </p:txBody>
      </p:sp>
      <p:sp>
        <p:nvSpPr>
          <p:cNvPr id="654" name="PlaceHolder 3"/>
          <p:cNvSpPr>
            <a:spLocks noGrp="1"/>
          </p:cNvSpPr>
          <p:nvPr>
            <p:ph type="sldNum" idx="8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15531FB-5203-47A1-813E-823E408789D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sldImg"/>
          </p:nvPr>
        </p:nvSpPr>
        <p:spPr>
          <a:xfrm>
            <a:off x="1143000" y="685800"/>
            <a:ext cx="4571640" cy="3428640"/>
          </a:xfrm>
          <a:prstGeom prst="rect">
            <a:avLst/>
          </a:prstGeom>
          <a:ln w="0">
            <a:noFill/>
          </a:ln>
        </p:spPr>
      </p:sp>
      <p:sp>
        <p:nvSpPr>
          <p:cNvPr id="6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以及各式各樣的螢幕</a:t>
            </a:r>
            <a:endParaRPr b="0" lang="en-US" sz="2000" strike="noStrike" u="none">
              <a:solidFill>
                <a:srgbClr val="000000"/>
              </a:solidFill>
              <a:effectLst/>
              <a:uFillTx/>
              <a:latin typeface="Arial"/>
            </a:endParaRPr>
          </a:p>
        </p:txBody>
      </p:sp>
      <p:sp>
        <p:nvSpPr>
          <p:cNvPr id="657" name="PlaceHolder 3"/>
          <p:cNvSpPr>
            <a:spLocks noGrp="1"/>
          </p:cNvSpPr>
          <p:nvPr>
            <p:ph type="sldNum" idx="8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ABB3665-7885-4186-93BB-604D896BC32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sldImg"/>
          </p:nvPr>
        </p:nvSpPr>
        <p:spPr>
          <a:xfrm>
            <a:off x="1143000" y="685800"/>
            <a:ext cx="4571640" cy="3428640"/>
          </a:xfrm>
          <a:prstGeom prst="rect">
            <a:avLst/>
          </a:prstGeom>
          <a:ln w="0">
            <a:noFill/>
          </a:ln>
        </p:spPr>
      </p:sp>
      <p:sp>
        <p:nvSpPr>
          <p:cNvPr id="6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或是耳機，都屬於輸出裝置，可以顯示影像、聲音等等的資訊給使用者</a:t>
            </a:r>
            <a:endParaRPr b="0" lang="en-US" sz="2000" strike="noStrike" u="none">
              <a:solidFill>
                <a:srgbClr val="000000"/>
              </a:solidFill>
              <a:effectLst/>
              <a:uFillTx/>
              <a:latin typeface="Arial"/>
            </a:endParaRPr>
          </a:p>
        </p:txBody>
      </p:sp>
      <p:sp>
        <p:nvSpPr>
          <p:cNvPr id="660" name="PlaceHolder 3"/>
          <p:cNvSpPr>
            <a:spLocks noGrp="1"/>
          </p:cNvSpPr>
          <p:nvPr>
            <p:ph type="sldNum" idx="90"/>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7C5825F-CDB6-4EBA-8042-DD070E94D96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sldImg"/>
          </p:nvPr>
        </p:nvSpPr>
        <p:spPr>
          <a:xfrm>
            <a:off x="1143000" y="685800"/>
            <a:ext cx="4571640" cy="3428640"/>
          </a:xfrm>
          <a:prstGeom prst="rect">
            <a:avLst/>
          </a:prstGeom>
          <a:ln w="0">
            <a:noFill/>
          </a:ln>
        </p:spPr>
      </p:sp>
      <p:sp>
        <p:nvSpPr>
          <p:cNvPr id="6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接著是記憶體和儲存裝置的介紹，</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記憶體</a:t>
            </a:r>
            <a:r>
              <a:rPr b="0" lang="zh-TW" sz="2000" strike="noStrike" u="none">
                <a:solidFill>
                  <a:srgbClr val="000000"/>
                </a:solidFill>
                <a:effectLst/>
                <a:uFillTx/>
                <a:latin typeface="Arial"/>
              </a:rPr>
              <a:t>是用來</a:t>
            </a:r>
            <a:r>
              <a:rPr b="1" lang="zh-TW" sz="2000" strike="noStrike" u="none">
                <a:solidFill>
                  <a:srgbClr val="000000"/>
                </a:solidFill>
                <a:effectLst/>
                <a:uFillTx/>
                <a:latin typeface="Arial"/>
              </a:rPr>
              <a:t>暫時儲存等待</a:t>
            </a:r>
            <a:r>
              <a:rPr b="1" lang="en-US" sz="2000" strike="noStrike" u="none">
                <a:solidFill>
                  <a:srgbClr val="000000"/>
                </a:solidFill>
                <a:effectLst/>
                <a:uFillTx/>
                <a:latin typeface="Arial"/>
              </a:rPr>
              <a:t>CPU</a:t>
            </a:r>
            <a:r>
              <a:rPr b="1" lang="zh-TW" sz="2000" strike="noStrike" u="none">
                <a:solidFill>
                  <a:srgbClr val="000000"/>
                </a:solidFill>
                <a:effectLst/>
                <a:uFillTx/>
                <a:latin typeface="Arial"/>
              </a:rPr>
              <a:t>執行的指令及其所需資料的電子元件</a:t>
            </a:r>
            <a:r>
              <a:rPr b="0" lang="zh-TW" sz="2000" strike="noStrike" u="none">
                <a:solidFill>
                  <a:srgbClr val="000000"/>
                </a:solidFill>
                <a:effectLst/>
                <a:uFillTx/>
                <a:latin typeface="Arial"/>
              </a:rPr>
              <a:t>，大多屬於暫時性，電腦關機後內容會消失。</a:t>
            </a:r>
            <a:br>
              <a:rPr sz="2000"/>
            </a:br>
            <a:r>
              <a:rPr b="1" lang="zh-TW" sz="2000" strike="noStrike" u="none">
                <a:solidFill>
                  <a:srgbClr val="000000"/>
                </a:solidFill>
                <a:effectLst/>
                <a:uFillTx/>
                <a:latin typeface="Arial"/>
              </a:rPr>
              <a:t>儲存裝置</a:t>
            </a:r>
            <a:r>
              <a:rPr b="0" lang="zh-TW" sz="2000" strike="noStrike" u="none">
                <a:solidFill>
                  <a:srgbClr val="000000"/>
                </a:solidFill>
                <a:effectLst/>
                <a:uFillTx/>
                <a:latin typeface="Arial"/>
              </a:rPr>
              <a:t>則是</a:t>
            </a:r>
            <a:r>
              <a:rPr b="1" lang="zh-TW" sz="2000" strike="noStrike" u="none">
                <a:solidFill>
                  <a:srgbClr val="000000"/>
                </a:solidFill>
                <a:effectLst/>
                <a:uFillTx/>
                <a:latin typeface="Arial"/>
              </a:rPr>
              <a:t>用來長期保存資料和程式的設備</a:t>
            </a:r>
            <a:r>
              <a:rPr b="0" lang="zh-TW" sz="2000" strike="noStrike" u="none">
                <a:solidFill>
                  <a:srgbClr val="000000"/>
                </a:solidFill>
                <a:effectLst/>
                <a:uFillTx/>
                <a:latin typeface="Arial"/>
              </a:rPr>
              <a:t>，會將資料讀取（</a:t>
            </a:r>
            <a:r>
              <a:rPr b="0" lang="en-US" sz="2000" strike="noStrike" u="none">
                <a:solidFill>
                  <a:srgbClr val="000000"/>
                </a:solidFill>
                <a:effectLst/>
                <a:uFillTx/>
                <a:latin typeface="Arial"/>
              </a:rPr>
              <a:t>read</a:t>
            </a:r>
            <a:r>
              <a:rPr b="0" lang="zh-TW" sz="2000" strike="noStrike" u="none">
                <a:solidFill>
                  <a:srgbClr val="000000"/>
                </a:solidFill>
                <a:effectLst/>
                <a:uFillTx/>
                <a:latin typeface="Arial"/>
              </a:rPr>
              <a:t>）或寫入（</a:t>
            </a:r>
            <a:r>
              <a:rPr b="0" lang="en-US" sz="2000" strike="noStrike" u="none">
                <a:solidFill>
                  <a:srgbClr val="000000"/>
                </a:solidFill>
                <a:effectLst/>
                <a:uFillTx/>
                <a:latin typeface="Arial"/>
              </a:rPr>
              <a:t>write</a:t>
            </a:r>
            <a:r>
              <a:rPr b="0" lang="zh-TW" sz="2000" strike="noStrike" u="none">
                <a:solidFill>
                  <a:srgbClr val="000000"/>
                </a:solidFill>
                <a:effectLst/>
                <a:uFillTx/>
                <a:latin typeface="Arial"/>
              </a:rPr>
              <a:t>）到各種儲存媒介，如硬碟、</a:t>
            </a:r>
            <a:r>
              <a:rPr b="0" lang="en-US" sz="2000" strike="noStrike" u="none">
                <a:solidFill>
                  <a:srgbClr val="000000"/>
                </a:solidFill>
                <a:effectLst/>
                <a:uFillTx/>
                <a:latin typeface="Arial"/>
              </a:rPr>
              <a:t>SSD</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USB</a:t>
            </a:r>
            <a:r>
              <a:rPr b="0" lang="zh-TW" sz="2000" strike="noStrike" u="none">
                <a:solidFill>
                  <a:srgbClr val="000000"/>
                </a:solidFill>
                <a:effectLst/>
                <a:uFillTx/>
                <a:latin typeface="Arial"/>
              </a:rPr>
              <a:t>、記憶卡和光碟等。</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那這邊有一個比較需要特別注意的地方是</a:t>
            </a:r>
            <a:endParaRPr b="0" lang="en-US" sz="2000" strike="noStrike" u="none">
              <a:solidFill>
                <a:srgbClr val="000000"/>
              </a:solidFill>
              <a:effectLst/>
              <a:uFillTx/>
              <a:latin typeface="Arial"/>
            </a:endParaRPr>
          </a:p>
          <a:p>
            <a:pPr indent="0">
              <a:lnSpc>
                <a:spcPct val="100000"/>
              </a:lnSpc>
              <a:buNone/>
            </a:pPr>
            <a:r>
              <a:rPr b="1" lang="en-US" sz="1200" strike="noStrike" u="none">
                <a:solidFill>
                  <a:srgbClr val="000000"/>
                </a:solidFill>
                <a:effectLst/>
                <a:uFillTx/>
                <a:latin typeface="Arial"/>
              </a:rPr>
              <a:t>storage device </a:t>
            </a:r>
            <a:r>
              <a:rPr b="1" lang="zh-TW" sz="1200" strike="noStrike" u="none">
                <a:solidFill>
                  <a:srgbClr val="000000"/>
                </a:solidFill>
                <a:effectLst/>
                <a:uFillTx/>
                <a:latin typeface="Arial"/>
              </a:rPr>
              <a:t>儲存設備 指的是光碟機或是讀卡機這種用來讀取或寫入的裝置</a:t>
            </a:r>
            <a:endParaRPr b="0" lang="en-US" sz="1200" strike="noStrike" u="none">
              <a:solidFill>
                <a:srgbClr val="000000"/>
              </a:solidFill>
              <a:effectLst/>
              <a:uFillTx/>
              <a:latin typeface="Arial"/>
            </a:endParaRPr>
          </a:p>
          <a:p>
            <a:pPr indent="0">
              <a:lnSpc>
                <a:spcPct val="100000"/>
              </a:lnSpc>
              <a:buNone/>
            </a:pPr>
            <a:r>
              <a:rPr b="1" lang="en-US" sz="1200" strike="noStrike" u="none">
                <a:solidFill>
                  <a:srgbClr val="000000"/>
                </a:solidFill>
                <a:effectLst/>
                <a:uFillTx/>
                <a:latin typeface="Arial"/>
              </a:rPr>
              <a:t>storage media </a:t>
            </a:r>
            <a:r>
              <a:rPr b="1" lang="zh-TW" sz="1200" strike="noStrike" u="none">
                <a:solidFill>
                  <a:srgbClr val="000000"/>
                </a:solidFill>
                <a:effectLst/>
                <a:uFillTx/>
                <a:latin typeface="Arial"/>
              </a:rPr>
              <a:t>儲存媒介 指的是光碟片、隨身碟或是</a:t>
            </a:r>
            <a:r>
              <a:rPr b="1" lang="en-US" sz="1200" strike="noStrike" u="none">
                <a:solidFill>
                  <a:srgbClr val="000000"/>
                </a:solidFill>
                <a:effectLst/>
                <a:uFillTx/>
                <a:latin typeface="Arial"/>
              </a:rPr>
              <a:t>SSD</a:t>
            </a:r>
            <a:r>
              <a:rPr b="1" lang="zh-TW" sz="1200" strike="noStrike" u="none">
                <a:solidFill>
                  <a:srgbClr val="000000"/>
                </a:solidFill>
                <a:effectLst/>
                <a:uFillTx/>
                <a:latin typeface="Arial"/>
              </a:rPr>
              <a:t>這種用來實際存放資料的載體</a:t>
            </a:r>
            <a:endParaRPr b="0" lang="en-US" sz="1200" strike="noStrike" u="none">
              <a:solidFill>
                <a:srgbClr val="000000"/>
              </a:solidFill>
              <a:effectLst/>
              <a:uFillTx/>
              <a:latin typeface="Arial"/>
            </a:endParaRPr>
          </a:p>
        </p:txBody>
      </p:sp>
      <p:sp>
        <p:nvSpPr>
          <p:cNvPr id="663" name="PlaceHolder 3"/>
          <p:cNvSpPr>
            <a:spLocks noGrp="1"/>
          </p:cNvSpPr>
          <p:nvPr>
            <p:ph type="sldNum" idx="91"/>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C65D91E-811D-4B09-977C-C7796306637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sldImg"/>
          </p:nvPr>
        </p:nvSpPr>
        <p:spPr>
          <a:xfrm>
            <a:off x="1143000" y="685800"/>
            <a:ext cx="4571640" cy="3428640"/>
          </a:xfrm>
          <a:prstGeom prst="rect">
            <a:avLst/>
          </a:prstGeom>
          <a:ln w="0">
            <a:noFill/>
          </a:ln>
        </p:spPr>
      </p:sp>
      <p:sp>
        <p:nvSpPr>
          <p:cNvPr id="6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那接下來就是一些常見的儲存裝置</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1200" strike="noStrike" u="none">
                <a:solidFill>
                  <a:schemeClr val="dk1"/>
                </a:solidFill>
                <a:effectLst/>
                <a:uFillTx/>
                <a:latin typeface="+mn-lt"/>
                <a:ea typeface="ＭＳ Ｐゴシック"/>
              </a:rPr>
              <a:t>首先是</a:t>
            </a:r>
            <a:r>
              <a:rPr b="0" lang="zh-TW" sz="2000" strike="noStrike" u="none">
                <a:solidFill>
                  <a:srgbClr val="000000"/>
                </a:solidFill>
                <a:effectLst/>
                <a:uFillTx/>
                <a:latin typeface="+mn-lt"/>
                <a:ea typeface="ＭＳ Ｐゴシック"/>
              </a:rPr>
              <a:t>硬碟</a:t>
            </a:r>
            <a:r>
              <a:rPr b="0" lang="en-US" sz="2000" strike="noStrike" u="none">
                <a:solidFill>
                  <a:srgbClr val="000000"/>
                </a:solidFill>
                <a:effectLst/>
                <a:uFillTx/>
                <a:latin typeface="+mn-lt"/>
                <a:ea typeface="ＭＳ Ｐゴシック"/>
              </a:rPr>
              <a:t>(HDD) </a:t>
            </a:r>
            <a:r>
              <a:rPr b="0" lang="zh-TW" sz="2000" strike="noStrike" u="none">
                <a:solidFill>
                  <a:srgbClr val="000000"/>
                </a:solidFill>
                <a:effectLst/>
                <a:uFillTx/>
                <a:latin typeface="+mn-lt"/>
                <a:ea typeface="ＭＳ Ｐゴシック"/>
              </a:rPr>
              <a:t>是一個透過磁性粒子來儲存資料的儲存設備，</a:t>
            </a:r>
            <a:r>
              <a:rPr b="0" lang="zh-TW" sz="1200" strike="noStrike" u="none">
                <a:solidFill>
                  <a:schemeClr val="dk1"/>
                </a:solidFill>
                <a:effectLst/>
                <a:uFillTx/>
                <a:latin typeface="+mn-lt"/>
                <a:ea typeface="ＭＳ Ｐゴシック"/>
              </a:rPr>
              <a:t>使用旋轉磁碟和讀寫頭來讀取和寫入資料</a:t>
            </a:r>
            <a:r>
              <a:rPr b="0" lang="zh-TW" sz="2000" strike="noStrike" u="none">
                <a:solidFill>
                  <a:srgbClr val="000000"/>
                </a:solidFill>
                <a:effectLst/>
                <a:uFillTx/>
                <a:latin typeface="+mn-lt"/>
                <a:ea typeface="ＭＳ Ｐゴシック"/>
              </a:rPr>
              <a:t>。</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那右邊這個則是 固態硬碟 </a:t>
            </a:r>
            <a:r>
              <a:rPr b="0" lang="en-US" sz="1200" strike="noStrike" u="none">
                <a:solidFill>
                  <a:schemeClr val="dk1"/>
                </a:solidFill>
                <a:effectLst/>
                <a:uFillTx/>
                <a:latin typeface="+mn-lt"/>
                <a:ea typeface="ＭＳ Ｐゴシック"/>
              </a:rPr>
              <a:t>(SSD) </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他是一種使用積體電路元件儲存資料的儲存設備。</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他的工作原理就是將資料儲存在</a:t>
            </a:r>
            <a:r>
              <a:rPr b="1" lang="zh-TW" sz="1200" strike="noStrike" u="none">
                <a:solidFill>
                  <a:schemeClr val="dk1"/>
                </a:solidFill>
                <a:effectLst/>
                <a:uFillTx/>
                <a:latin typeface="+mn-lt"/>
                <a:ea typeface="ＭＳ Ｐゴシック"/>
              </a:rPr>
              <a:t>快閃記憶體單元</a:t>
            </a:r>
            <a:r>
              <a:rPr b="0" lang="zh-TW" sz="1200" strike="noStrike" u="none">
                <a:solidFill>
                  <a:schemeClr val="dk1"/>
                </a:solidFill>
                <a:effectLst/>
                <a:uFillTx/>
                <a:latin typeface="+mn-lt"/>
                <a:ea typeface="ＭＳ Ｐゴシック"/>
              </a:rPr>
              <a:t>中，使用電荷來表示二進位資料。</a:t>
            </a: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那因為</a:t>
            </a:r>
            <a:r>
              <a:rPr b="0" lang="en-US" sz="1200" strike="noStrike" u="none">
                <a:solidFill>
                  <a:schemeClr val="dk1"/>
                </a:solidFill>
                <a:effectLst/>
                <a:uFillTx/>
                <a:latin typeface="+mn-lt"/>
                <a:ea typeface="ＭＳ Ｐゴシック"/>
              </a:rPr>
              <a:t>SSD</a:t>
            </a:r>
            <a:r>
              <a:rPr b="0" lang="zh-TW" sz="1200" strike="noStrike" u="none">
                <a:solidFill>
                  <a:schemeClr val="dk1"/>
                </a:solidFill>
                <a:effectLst/>
                <a:uFillTx/>
                <a:latin typeface="+mn-lt"/>
                <a:ea typeface="ＭＳ Ｐゴシック"/>
              </a:rPr>
              <a:t>使用的是快閃記憶體，不會像</a:t>
            </a:r>
            <a:r>
              <a:rPr b="0" lang="en-US" sz="1200" strike="noStrike" u="none">
                <a:solidFill>
                  <a:schemeClr val="dk1"/>
                </a:solidFill>
                <a:effectLst/>
                <a:uFillTx/>
                <a:latin typeface="+mn-lt"/>
                <a:ea typeface="ＭＳ Ｐゴシック"/>
              </a:rPr>
              <a:t>HDD</a:t>
            </a:r>
            <a:r>
              <a:rPr b="0" lang="zh-TW" sz="1200" strike="noStrike" u="none">
                <a:solidFill>
                  <a:schemeClr val="dk1"/>
                </a:solidFill>
                <a:effectLst/>
                <a:uFillTx/>
                <a:latin typeface="+mn-lt"/>
                <a:ea typeface="ＭＳ Ｐゴシック"/>
              </a:rPr>
              <a:t>這樣有機械運動的需求</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所以速度比較快，也筆記較不會發熱</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所以如果你是想要仔入速度快，或是多工處理就可以選擇</a:t>
            </a:r>
            <a:r>
              <a:rPr b="0" lang="en-US" sz="1200" strike="noStrike" u="none">
                <a:solidFill>
                  <a:schemeClr val="dk1"/>
                </a:solidFill>
                <a:effectLst/>
                <a:uFillTx/>
                <a:latin typeface="+mn-lt"/>
                <a:ea typeface="ＭＳ Ｐゴシック"/>
              </a:rPr>
              <a:t>SSD</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chemeClr val="dk1"/>
                </a:solidFill>
                <a:effectLst/>
                <a:uFillTx/>
                <a:latin typeface="+mn-lt"/>
                <a:ea typeface="ＭＳ Ｐゴシック"/>
              </a:rPr>
              <a:t>如果需要經濟實惠且儲存量很大的話則可以選擇</a:t>
            </a:r>
            <a:r>
              <a:rPr b="0" lang="en-US" sz="1200" strike="noStrike" u="none">
                <a:solidFill>
                  <a:schemeClr val="dk1"/>
                </a:solidFill>
                <a:effectLst/>
                <a:uFillTx/>
                <a:latin typeface="+mn-lt"/>
                <a:ea typeface="ＭＳ Ｐゴシック"/>
              </a:rPr>
              <a:t>HDD</a:t>
            </a: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p:txBody>
      </p:sp>
      <p:sp>
        <p:nvSpPr>
          <p:cNvPr id="666" name="PlaceHolder 3"/>
          <p:cNvSpPr>
            <a:spLocks noGrp="1"/>
          </p:cNvSpPr>
          <p:nvPr>
            <p:ph type="sldNum" idx="92"/>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3FCB38F-2E52-4842-B91E-472071E6048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sldImg"/>
          </p:nvPr>
        </p:nvSpPr>
        <p:spPr>
          <a:xfrm>
            <a:off x="1143000" y="685800"/>
            <a:ext cx="4571640" cy="3428640"/>
          </a:xfrm>
          <a:prstGeom prst="rect">
            <a:avLst/>
          </a:prstGeom>
          <a:ln w="0">
            <a:noFill/>
          </a:ln>
        </p:spPr>
      </p:sp>
      <p:sp>
        <p:nvSpPr>
          <p:cNvPr id="66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那接著這個是外接式硬碟</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它的內部結構和內建的</a:t>
            </a:r>
            <a:r>
              <a:rPr b="0" lang="en-US" sz="2000" strike="noStrike" u="none">
                <a:solidFill>
                  <a:srgbClr val="000000"/>
                </a:solidFill>
                <a:effectLst/>
                <a:uFillTx/>
                <a:latin typeface="Arial"/>
              </a:rPr>
              <a:t>HDD</a:t>
            </a:r>
            <a:r>
              <a:rPr b="0" lang="zh-TW" sz="2000" strike="noStrike" u="none">
                <a:solidFill>
                  <a:srgbClr val="000000"/>
                </a:solidFill>
                <a:effectLst/>
                <a:uFillTx/>
                <a:latin typeface="Arial"/>
              </a:rPr>
              <a:t>和</a:t>
            </a:r>
            <a:r>
              <a:rPr b="0" lang="en-US" sz="2000" strike="noStrike" u="none">
                <a:solidFill>
                  <a:srgbClr val="000000"/>
                </a:solidFill>
                <a:effectLst/>
                <a:uFillTx/>
                <a:latin typeface="Arial"/>
              </a:rPr>
              <a:t>SSD</a:t>
            </a:r>
            <a:r>
              <a:rPr b="0" lang="zh-TW" sz="2000" strike="noStrike" u="none">
                <a:solidFill>
                  <a:srgbClr val="000000"/>
                </a:solidFill>
                <a:effectLst/>
                <a:uFillTx/>
                <a:latin typeface="Arial"/>
              </a:rPr>
              <a:t>一樣</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但比起剛剛那兩個用來裝在電腦裡的</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這個就可以隨身帶著走，</a:t>
            </a:r>
            <a:endParaRPr b="0" lang="en-US" sz="2000" strike="noStrike" u="none">
              <a:solidFill>
                <a:srgbClr val="000000"/>
              </a:solidFill>
              <a:effectLst/>
              <a:uFillTx/>
              <a:latin typeface="Arial"/>
            </a:endParaRPr>
          </a:p>
        </p:txBody>
      </p:sp>
      <p:sp>
        <p:nvSpPr>
          <p:cNvPr id="669" name="PlaceHolder 3"/>
          <p:cNvSpPr>
            <a:spLocks noGrp="1"/>
          </p:cNvSpPr>
          <p:nvPr>
            <p:ph type="sldNum" idx="93"/>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2055927-667B-4D33-9372-83DDB0474CD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Img"/>
          </p:nvPr>
        </p:nvSpPr>
        <p:spPr>
          <a:xfrm>
            <a:off x="1143000" y="685800"/>
            <a:ext cx="4571640" cy="3428640"/>
          </a:xfrm>
          <a:prstGeom prst="rect">
            <a:avLst/>
          </a:prstGeom>
          <a:ln w="0">
            <a:noFill/>
          </a:ln>
        </p:spPr>
      </p:sp>
      <p:sp>
        <p:nvSpPr>
          <p:cNvPr id="6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那接著左邊這個是</a:t>
            </a:r>
            <a:r>
              <a:rPr b="0" lang="en-US" sz="2000" strike="noStrike" u="none">
                <a:solidFill>
                  <a:srgbClr val="000000"/>
                </a:solidFill>
                <a:effectLst/>
                <a:uFillTx/>
                <a:latin typeface="Arial"/>
              </a:rPr>
              <a:t>USB</a:t>
            </a:r>
            <a:r>
              <a:rPr b="0" lang="zh-TW" sz="2000" strike="noStrike" u="none">
                <a:solidFill>
                  <a:srgbClr val="000000"/>
                </a:solidFill>
                <a:effectLst/>
                <a:uFillTx/>
                <a:latin typeface="Arial"/>
              </a:rPr>
              <a:t>隨身碟，它是一種便攜式快閃記憶體 儲存裝置，可以直接插在電腦或手機的</a:t>
            </a:r>
            <a:r>
              <a:rPr b="0" lang="en-US" sz="2000" strike="noStrike" u="none">
                <a:solidFill>
                  <a:srgbClr val="000000"/>
                </a:solidFill>
                <a:effectLst/>
                <a:uFillTx/>
                <a:latin typeface="Arial"/>
              </a:rPr>
              <a:t>USB</a:t>
            </a:r>
            <a:r>
              <a:rPr b="0" lang="zh-TW" sz="2000" strike="noStrike" u="none">
                <a:solidFill>
                  <a:srgbClr val="000000"/>
                </a:solidFill>
                <a:effectLst/>
                <a:uFillTx/>
                <a:latin typeface="Arial"/>
              </a:rPr>
              <a:t>插槽上。</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右邊這個是記憶卡，也是可攜式的快閃記憶體，，常見於相機、手機和平板。記憶卡需要插入專用的插槽或讀卡機，才能在電腦或印表機之間傳輸像數位照片這類資料。</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1" lang="zh-TW" sz="1200" strike="noStrike" u="none">
                <a:solidFill>
                  <a:schemeClr val="dk1"/>
                </a:solidFill>
                <a:effectLst/>
                <a:uFillTx/>
                <a:latin typeface="+mn-lt"/>
                <a:ea typeface="ＭＳ Ｐゴシック"/>
              </a:rPr>
              <a:t>不用講</a:t>
            </a:r>
            <a:r>
              <a:rPr b="1" lang="en-US" sz="1200" strike="noStrike" u="none">
                <a:solidFill>
                  <a:schemeClr val="dk1"/>
                </a:solidFill>
                <a:effectLst/>
                <a:uFillTx/>
                <a:latin typeface="+mn-lt"/>
                <a:ea typeface="ＭＳ Ｐゴシック"/>
              </a:rPr>
              <a:t>: </a:t>
            </a:r>
            <a:r>
              <a:rPr b="0" lang="en-US" sz="1200" strike="noStrike" u="none">
                <a:solidFill>
                  <a:schemeClr val="dk1"/>
                </a:solidFill>
                <a:effectLst/>
                <a:uFillTx/>
                <a:latin typeface="+mn-lt"/>
                <a:ea typeface="ＭＳ Ｐゴシック"/>
              </a:rPr>
              <a:t>MicroSD </a:t>
            </a:r>
            <a:r>
              <a:rPr b="0" lang="zh-TW" sz="1200" strike="noStrike" u="none">
                <a:solidFill>
                  <a:schemeClr val="dk1"/>
                </a:solidFill>
                <a:effectLst/>
                <a:uFillTx/>
                <a:latin typeface="+mn-lt"/>
                <a:ea typeface="ＭＳ Ｐゴシック"/>
              </a:rPr>
              <a:t>記憶卡是 </a:t>
            </a:r>
            <a:r>
              <a:rPr b="0" lang="en-US" sz="1200" strike="noStrike" u="none">
                <a:solidFill>
                  <a:schemeClr val="dk1"/>
                </a:solidFill>
                <a:effectLst/>
                <a:uFillTx/>
                <a:latin typeface="+mn-lt"/>
                <a:ea typeface="ＭＳ Ｐゴシック"/>
              </a:rPr>
              <a:t>SD </a:t>
            </a:r>
            <a:r>
              <a:rPr b="0" lang="zh-TW" sz="1200" strike="noStrike" u="none">
                <a:solidFill>
                  <a:schemeClr val="dk1"/>
                </a:solidFill>
                <a:effectLst/>
                <a:uFillTx/>
                <a:latin typeface="+mn-lt"/>
                <a:ea typeface="ＭＳ Ｐゴシック"/>
              </a:rPr>
              <a:t>記憶卡的較小版本，兩者之間的最大差異在於外形尺寸。</a:t>
            </a:r>
            <a:endParaRPr b="0" lang="en-US" sz="12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mn-lt"/>
                <a:ea typeface="ＭＳ Ｐゴシック"/>
              </a:rPr>
              <a:t>(https://www.kingston.com/tw/blog/personal-storage/microsd-sd-memory-card-guide)</a:t>
            </a:r>
            <a:endParaRPr b="0" lang="en-US" sz="2000" strike="noStrike" u="none">
              <a:solidFill>
                <a:srgbClr val="000000"/>
              </a:solidFill>
              <a:effectLst/>
              <a:uFillTx/>
              <a:latin typeface="Arial"/>
            </a:endParaRPr>
          </a:p>
        </p:txBody>
      </p:sp>
      <p:sp>
        <p:nvSpPr>
          <p:cNvPr id="672" name="PlaceHolder 3"/>
          <p:cNvSpPr>
            <a:spLocks noGrp="1"/>
          </p:cNvSpPr>
          <p:nvPr>
            <p:ph type="sldNum" idx="9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1475051-AEBD-479A-96FB-581F543B2CE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sldImg"/>
          </p:nvPr>
        </p:nvSpPr>
        <p:spPr>
          <a:xfrm>
            <a:off x="1143000" y="685800"/>
            <a:ext cx="4571640" cy="3428640"/>
          </a:xfrm>
          <a:prstGeom prst="rect">
            <a:avLst/>
          </a:prstGeom>
          <a:ln w="0">
            <a:noFill/>
          </a:ln>
        </p:spPr>
      </p:sp>
      <p:sp>
        <p:nvSpPr>
          <p:cNvPr id="6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接著是光碟和雲端儲存裝置</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左邊的 光碟是一種儲存媒介，它是透過雷射來讀取和寫入</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可以被分成</a:t>
            </a:r>
            <a:r>
              <a:rPr b="0" lang="en-US" sz="2000" strike="noStrike" u="none">
                <a:solidFill>
                  <a:srgbClr val="000000"/>
                </a:solidFill>
                <a:effectLst/>
                <a:uFillTx/>
                <a:latin typeface="Arial"/>
              </a:rPr>
              <a:t>CD</a:t>
            </a:r>
            <a:r>
              <a:rPr b="0" lang="zh-TW" sz="2000" strike="noStrike" u="none">
                <a:solidFill>
                  <a:srgbClr val="000000"/>
                </a:solidFill>
                <a:effectLst/>
                <a:uFillTx/>
                <a:latin typeface="Arial"/>
              </a:rPr>
              <a:t>（光碟）和 </a:t>
            </a:r>
            <a:r>
              <a:rPr b="0" lang="en-US" sz="2000" strike="noStrike" u="none">
                <a:solidFill>
                  <a:srgbClr val="000000"/>
                </a:solidFill>
                <a:effectLst/>
                <a:uFillTx/>
                <a:latin typeface="Arial"/>
              </a:rPr>
              <a:t>DVD</a:t>
            </a:r>
            <a:r>
              <a:rPr b="0" lang="zh-TW" sz="2000" strike="noStrike" u="none">
                <a:solidFill>
                  <a:srgbClr val="000000"/>
                </a:solidFill>
                <a:effectLst/>
                <a:uFillTx/>
                <a:latin typeface="Arial"/>
              </a:rPr>
              <a:t>（數位多功能光碟）兩種</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那右邊的雲端儲存是為電腦使用者提供的遠端儲存的雲端服務。</a:t>
            </a:r>
            <a:r>
              <a:rPr b="0" lang="en-US" sz="1200" strike="noStrike" u="none">
                <a:solidFill>
                  <a:schemeClr val="dk1"/>
                </a:solidFill>
                <a:effectLst/>
                <a:uFillTx/>
                <a:latin typeface="+mn-lt"/>
                <a:ea typeface="ＭＳ Ｐゴシック"/>
              </a:rPr>
              <a:t>Google Drive</a:t>
            </a:r>
            <a:r>
              <a:rPr b="0" lang="zh-TW" sz="1200" strike="noStrike" u="none">
                <a:solidFill>
                  <a:schemeClr val="dk1"/>
                </a:solidFill>
                <a:effectLst/>
                <a:uFillTx/>
                <a:latin typeface="+mn-lt"/>
                <a:ea typeface="ＭＳ Ｐゴシック"/>
              </a:rPr>
              <a:t>、</a:t>
            </a:r>
            <a:r>
              <a:rPr b="0" lang="en-US" sz="1200" strike="noStrike" u="none">
                <a:solidFill>
                  <a:schemeClr val="dk1"/>
                </a:solidFill>
                <a:effectLst/>
                <a:uFillTx/>
                <a:latin typeface="+mn-lt"/>
                <a:ea typeface="ＭＳ Ｐゴシック"/>
              </a:rPr>
              <a:t>Microsoft OneDrive</a:t>
            </a:r>
            <a:r>
              <a:rPr b="0" lang="zh-TW" sz="1200" strike="noStrike" u="none">
                <a:solidFill>
                  <a:schemeClr val="dk1"/>
                </a:solidFill>
                <a:effectLst/>
                <a:uFillTx/>
                <a:latin typeface="+mn-lt"/>
                <a:ea typeface="ＭＳ Ｐゴシック"/>
              </a:rPr>
              <a:t>、</a:t>
            </a:r>
            <a:r>
              <a:rPr b="0" lang="en-US" sz="1200" strike="noStrike" u="none">
                <a:solidFill>
                  <a:schemeClr val="dk1"/>
                </a:solidFill>
                <a:effectLst/>
                <a:uFillTx/>
                <a:latin typeface="+mn-lt"/>
                <a:ea typeface="ＭＳ Ｐゴシック"/>
              </a:rPr>
              <a:t>AWS </a:t>
            </a:r>
            <a:r>
              <a:rPr b="0" lang="zh-TW" sz="1200" strike="noStrike" u="none">
                <a:solidFill>
                  <a:schemeClr val="dk1"/>
                </a:solidFill>
                <a:effectLst/>
                <a:uFillTx/>
                <a:latin typeface="+mn-lt"/>
                <a:ea typeface="ＭＳ Ｐゴシック"/>
              </a:rPr>
              <a:t>等等都是常見的雲端儲存服務。</a:t>
            </a:r>
            <a:endParaRPr b="0" lang="en-US" sz="1200" strike="noStrike" u="none">
              <a:solidFill>
                <a:srgbClr val="000000"/>
              </a:solidFill>
              <a:effectLst/>
              <a:uFillTx/>
              <a:latin typeface="Arial"/>
            </a:endParaRPr>
          </a:p>
          <a:p>
            <a:pPr indent="0">
              <a:lnSpc>
                <a:spcPct val="100000"/>
              </a:lnSpc>
              <a:buNone/>
            </a:pPr>
            <a:endParaRPr b="0" lang="en-US" sz="1200" strike="noStrike" u="none">
              <a:solidFill>
                <a:srgbClr val="000000"/>
              </a:solidFill>
              <a:effectLst/>
              <a:uFillTx/>
              <a:latin typeface="Arial"/>
            </a:endParaRPr>
          </a:p>
        </p:txBody>
      </p:sp>
      <p:sp>
        <p:nvSpPr>
          <p:cNvPr id="675" name="PlaceHolder 3"/>
          <p:cNvSpPr>
            <a:spLocks noGrp="1"/>
          </p:cNvSpPr>
          <p:nvPr>
            <p:ph type="sldNum" idx="9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4172195-DD6B-413B-BFDC-02EBE03B262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sldImg"/>
          </p:nvPr>
        </p:nvSpPr>
        <p:spPr>
          <a:xfrm>
            <a:off x="1143000" y="685800"/>
            <a:ext cx="4571640" cy="3428640"/>
          </a:xfrm>
          <a:prstGeom prst="rect">
            <a:avLst/>
          </a:prstGeom>
          <a:ln w="0">
            <a:noFill/>
          </a:ln>
        </p:spPr>
      </p:sp>
      <p:sp>
        <p:nvSpPr>
          <p:cNvPr id="6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678" name="PlaceHolder 3"/>
          <p:cNvSpPr>
            <a:spLocks noGrp="1"/>
          </p:cNvSpPr>
          <p:nvPr>
            <p:ph type="sldNum" idx="9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588CF14-EC25-443C-A398-DF05BDF0DE5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1143000" y="685800"/>
            <a:ext cx="4571640" cy="3428640"/>
          </a:xfrm>
          <a:prstGeom prst="rect">
            <a:avLst/>
          </a:prstGeom>
          <a:ln w="0">
            <a:noFill/>
          </a:ln>
        </p:spPr>
      </p:sp>
      <p:sp>
        <p:nvSpPr>
          <p:cNvPr id="57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1" lang="zh-TW" sz="2000" strike="noStrike" u="none">
                <a:solidFill>
                  <a:srgbClr val="000000"/>
                </a:solidFill>
                <a:effectLst/>
                <a:uFillTx/>
                <a:latin typeface="Arial"/>
              </a:rPr>
              <a:t>課程須知 </a:t>
            </a:r>
            <a:r>
              <a:rPr b="1" lang="en-US" sz="2000" strike="noStrike" u="none">
                <a:solidFill>
                  <a:srgbClr val="000000"/>
                </a:solidFill>
                <a:effectLst/>
                <a:uFillTx/>
                <a:latin typeface="Arial"/>
              </a:rPr>
              <a:t>(</a:t>
            </a:r>
            <a:r>
              <a:rPr b="1" lang="zh-TW" sz="2000" strike="noStrike" u="none">
                <a:solidFill>
                  <a:srgbClr val="000000"/>
                </a:solidFill>
                <a:effectLst/>
                <a:uFillTx/>
                <a:latin typeface="Arial"/>
              </a:rPr>
              <a:t>也是我們傅老師像要告訴大家的話</a:t>
            </a:r>
            <a:r>
              <a:rPr b="1"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那這一堂課呢會由同學們來教其他同學課程內容</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我只會講第一章，後面的就由有意願教大家的同學們來做教學。</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目前有沒有自願的</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沒有的話就會抽籤決定囉</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有上來報告的同學我們一定會加分，加到你接下來都躺著也能過的那種</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大家上來講也不用害怕講錯還是覺得不好意思，老師都會在旁邊給予指導，這樣你們也對這些容易出錯的知識更加了解</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還有一個需要注意的是</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老師的聽力比較弱，所以說話有時候會不自覺的比較大聲，</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而且聲帶有受傷，沒辦法正常閉合。阿不過正常的對話和授課還是沒有問題的，請各位同學放心</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73" name="PlaceHolder 3"/>
          <p:cNvSpPr>
            <a:spLocks noGrp="1"/>
          </p:cNvSpPr>
          <p:nvPr>
            <p:ph type="sldNum" idx="61"/>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4DFCDB3-68C5-4E44-AFD0-94DD3780113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sldImg"/>
          </p:nvPr>
        </p:nvSpPr>
        <p:spPr>
          <a:xfrm>
            <a:off x="1143000" y="685800"/>
            <a:ext cx="4571640" cy="3428640"/>
          </a:xfrm>
          <a:prstGeom prst="rect">
            <a:avLst/>
          </a:prstGeom>
          <a:ln w="0">
            <a:noFill/>
          </a:ln>
        </p:spPr>
      </p:sp>
      <p:sp>
        <p:nvSpPr>
          <p:cNvPr id="6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681" name="PlaceHolder 3"/>
          <p:cNvSpPr>
            <a:spLocks noGrp="1"/>
          </p:cNvSpPr>
          <p:nvPr>
            <p:ph type="sldNum" idx="9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69703AB-F5A5-40FB-B348-2477A4621DE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1143000" y="685800"/>
            <a:ext cx="4571640" cy="3428640"/>
          </a:xfrm>
          <a:prstGeom prst="rect">
            <a:avLst/>
          </a:prstGeom>
          <a:ln w="0">
            <a:noFill/>
          </a:ln>
        </p:spPr>
      </p:sp>
      <p:sp>
        <p:nvSpPr>
          <p:cNvPr id="6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放笑話時間</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rgbClr val="000000"/>
                </a:solidFill>
                <a:effectLst/>
                <a:uFillTx/>
                <a:latin typeface="Arial"/>
              </a:rPr>
              <a:t>https://www.youtube.com/watch?v=VhWMTEH9VJc</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1200" strike="noStrike" u="none">
                <a:solidFill>
                  <a:srgbClr val="000000"/>
                </a:solidFill>
                <a:effectLst/>
                <a:uFillTx/>
                <a:latin typeface="Arial"/>
              </a:rPr>
              <a:t>接下來講下個章節 </a:t>
            </a:r>
            <a:endParaRPr b="0" lang="en-US"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rgbClr val="000000"/>
                </a:solidFill>
                <a:effectLst/>
                <a:uFillTx/>
                <a:latin typeface="Arial"/>
              </a:rPr>
              <a:t>World Wide Web </a:t>
            </a:r>
            <a:r>
              <a:rPr b="0" lang="zh-TW" sz="1200" strike="noStrike" u="none">
                <a:solidFill>
                  <a:srgbClr val="000000"/>
                </a:solidFill>
                <a:effectLst/>
                <a:uFillTx/>
                <a:latin typeface="Arial"/>
              </a:rPr>
              <a:t>全球資訊網，簡稱 </a:t>
            </a:r>
            <a:r>
              <a:rPr b="0" lang="en-US" sz="1200" strike="noStrike" u="none">
                <a:solidFill>
                  <a:srgbClr val="000000"/>
                </a:solidFill>
                <a:effectLst/>
                <a:uFillTx/>
                <a:latin typeface="Arial"/>
              </a:rPr>
              <a:t>Web</a:t>
            </a:r>
            <a:endParaRPr b="0" lang="en-US" sz="12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是一個提供任何人透過網際網路連接的一個全球資料庫</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它是由很多來自世界各地的電子文檔組成，每個文檔都稱為一個網頁。</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而網站呢</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則是相關的網頁的集合。</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網頁伺服器是一台計算機，它負責將我們要求的網頁傳送到我們的電腦或手機中。</a:t>
            </a:r>
            <a:endParaRPr b="0" lang="en-US" sz="2000" strike="noStrike" u="none">
              <a:solidFill>
                <a:srgbClr val="000000"/>
              </a:solidFill>
              <a:effectLst/>
              <a:uFillTx/>
              <a:latin typeface="Arial"/>
            </a:endParaRPr>
          </a:p>
        </p:txBody>
      </p:sp>
      <p:sp>
        <p:nvSpPr>
          <p:cNvPr id="684" name="PlaceHolder 3"/>
          <p:cNvSpPr>
            <a:spLocks noGrp="1"/>
          </p:cNvSpPr>
          <p:nvPr>
            <p:ph type="sldNum" idx="9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2F1E1FB-DF9D-4BEE-95A9-9C99EF4512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1143000" y="685800"/>
            <a:ext cx="4571640" cy="3428640"/>
          </a:xfrm>
          <a:prstGeom prst="rect">
            <a:avLst/>
          </a:prstGeom>
          <a:ln w="0">
            <a:noFill/>
          </a:ln>
        </p:spPr>
      </p:sp>
      <p:sp>
        <p:nvSpPr>
          <p:cNvPr id="6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而網際網路則是電腦網路和電腦網路之間串聯所形成的龐大的網路系統</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包括企業及政府機構、教育機構或是個人的電腦網路，通常是透過無線網路或光纖網路等技術連接在一起的。</a:t>
            </a:r>
            <a:endParaRPr b="0" lang="en-US" sz="2000" strike="noStrike" u="none">
              <a:solidFill>
                <a:srgbClr val="000000"/>
              </a:solidFill>
              <a:effectLst/>
              <a:uFillTx/>
              <a:latin typeface="Arial"/>
            </a:endParaRPr>
          </a:p>
        </p:txBody>
      </p:sp>
      <p:sp>
        <p:nvSpPr>
          <p:cNvPr id="687" name="PlaceHolder 3"/>
          <p:cNvSpPr>
            <a:spLocks noGrp="1"/>
          </p:cNvSpPr>
          <p:nvPr>
            <p:ph type="sldNum" idx="9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EA17793-A4D0-4A73-99D7-28498A5C9B3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1143000" y="685800"/>
            <a:ext cx="4571640" cy="3428640"/>
          </a:xfrm>
          <a:prstGeom prst="rect">
            <a:avLst/>
          </a:prstGeom>
          <a:ln w="0">
            <a:noFill/>
          </a:ln>
        </p:spPr>
      </p:sp>
      <p:sp>
        <p:nvSpPr>
          <p:cNvPr id="689"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lnSpc>
                <a:spcPct val="100000"/>
              </a:lnSpc>
              <a:buNone/>
            </a:pPr>
            <a:r>
              <a:rPr b="0" lang="zh-TW" sz="2000" strike="noStrike" u="none">
                <a:solidFill>
                  <a:srgbClr val="000000"/>
                </a:solidFill>
                <a:effectLst/>
                <a:uFillTx/>
                <a:latin typeface="Arial"/>
                <a:ea typeface="ＭＳ Ｐゴシック"/>
              </a:rPr>
              <a:t>那這個就是我們常看到的網頁，可以再裡面放入文字、影像、連結、音訊或影片等等。</a:t>
            </a:r>
            <a:endParaRPr b="0" lang="en-US" sz="2000" strike="noStrike" u="none">
              <a:solidFill>
                <a:srgbClr val="000000"/>
              </a:solidFill>
              <a:effectLst/>
              <a:uFillTx/>
              <a:latin typeface="Arial"/>
            </a:endParaRPr>
          </a:p>
        </p:txBody>
      </p:sp>
      <p:sp>
        <p:nvSpPr>
          <p:cNvPr id="690" name="PlaceHolder 3"/>
          <p:cNvSpPr>
            <a:spLocks noGrp="1"/>
          </p:cNvSpPr>
          <p:nvPr>
            <p:ph type="sldNum" idx="100"/>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7EC5CECA-B63A-447A-B4DA-34627CF51C9E}"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1143000" y="685800"/>
            <a:ext cx="4571640" cy="3428640"/>
          </a:xfrm>
          <a:prstGeom prst="rect">
            <a:avLst/>
          </a:prstGeom>
          <a:ln w="0">
            <a:noFill/>
          </a:ln>
        </p:spPr>
      </p:sp>
      <p:sp>
        <p:nvSpPr>
          <p:cNvPr id="6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那我們要存取或檢視這個網頁的話</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則需要透過一種軟體，稱為</a:t>
            </a:r>
            <a:r>
              <a:rPr b="1" lang="en-US" sz="1200" strike="noStrike" u="none">
                <a:solidFill>
                  <a:srgbClr val="000000"/>
                </a:solidFill>
                <a:effectLst/>
                <a:uFillTx/>
                <a:latin typeface="Arial"/>
              </a:rPr>
              <a:t>browser</a:t>
            </a:r>
            <a:r>
              <a:rPr b="0" lang="zh-TW" sz="2000" strike="noStrike" u="none">
                <a:solidFill>
                  <a:srgbClr val="000000"/>
                </a:solidFill>
                <a:effectLst/>
                <a:uFillTx/>
                <a:latin typeface="Arial"/>
              </a:rPr>
              <a:t>瀏覽器，才能在電腦或手機中開啟網頁，常見的像是</a:t>
            </a:r>
            <a:r>
              <a:rPr b="0" lang="en-US" sz="2000" strike="noStrike" u="none">
                <a:solidFill>
                  <a:srgbClr val="000000"/>
                </a:solidFill>
                <a:effectLst/>
                <a:uFillTx/>
                <a:latin typeface="Arial"/>
              </a:rPr>
              <a:t>chrome</a:t>
            </a:r>
            <a:r>
              <a:rPr b="0" lang="zh-TW" sz="2000" strike="noStrike" u="none">
                <a:solidFill>
                  <a:srgbClr val="000000"/>
                </a:solidFill>
                <a:effectLst/>
                <a:uFillTx/>
                <a:latin typeface="Arial"/>
              </a:rPr>
              <a:t>或是</a:t>
            </a:r>
            <a:r>
              <a:rPr b="0" lang="en-US" sz="2000" strike="noStrike" u="none">
                <a:solidFill>
                  <a:srgbClr val="000000"/>
                </a:solidFill>
                <a:effectLst/>
                <a:uFillTx/>
                <a:latin typeface="Arial"/>
              </a:rPr>
              <a:t>safari</a:t>
            </a:r>
            <a:r>
              <a:rPr b="0" lang="zh-TW" sz="2000" strike="noStrike" u="none">
                <a:solidFill>
                  <a:srgbClr val="000000"/>
                </a:solidFill>
                <a:effectLst/>
                <a:uFillTx/>
                <a:latin typeface="Arial"/>
              </a:rPr>
              <a:t>等等</a:t>
            </a:r>
            <a:endParaRPr b="0" lang="en-US" sz="2000" strike="noStrike" u="none">
              <a:solidFill>
                <a:srgbClr val="000000"/>
              </a:solidFill>
              <a:effectLst/>
              <a:uFillTx/>
              <a:latin typeface="Arial"/>
            </a:endParaRPr>
          </a:p>
        </p:txBody>
      </p:sp>
      <p:sp>
        <p:nvSpPr>
          <p:cNvPr id="693" name="PlaceHolder 3"/>
          <p:cNvSpPr>
            <a:spLocks noGrp="1"/>
          </p:cNvSpPr>
          <p:nvPr>
            <p:ph type="sldNum" idx="101"/>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2B679C5-D2F7-4E3B-AEB8-21D291FC2B8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1143000" y="685800"/>
            <a:ext cx="4571640" cy="3428640"/>
          </a:xfrm>
          <a:prstGeom prst="rect">
            <a:avLst/>
          </a:prstGeom>
          <a:ln w="0">
            <a:noFill/>
          </a:ln>
        </p:spPr>
      </p:sp>
      <p:sp>
        <p:nvSpPr>
          <p:cNvPr id="6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那搜尋引擎則是一種尋找與特定主題相關的網站、網頁、圖片、影片、新聞、地圖和其他資訊的軟體</a:t>
            </a:r>
            <a:endParaRPr b="0" lang="en-US" sz="2000" strike="noStrike" u="none">
              <a:solidFill>
                <a:srgbClr val="000000"/>
              </a:solidFill>
              <a:effectLst/>
              <a:uFillTx/>
              <a:latin typeface="Arial"/>
            </a:endParaRPr>
          </a:p>
        </p:txBody>
      </p:sp>
      <p:sp>
        <p:nvSpPr>
          <p:cNvPr id="696" name="PlaceHolder 3"/>
          <p:cNvSpPr>
            <a:spLocks noGrp="1"/>
          </p:cNvSpPr>
          <p:nvPr>
            <p:ph type="sldNum" idx="102"/>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691C8F8-1F0A-4CB8-820C-C70586F412A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1143000" y="685800"/>
            <a:ext cx="4571640" cy="3428640"/>
          </a:xfrm>
          <a:prstGeom prst="rect">
            <a:avLst/>
          </a:prstGeom>
          <a:ln w="0">
            <a:noFill/>
          </a:ln>
        </p:spPr>
      </p:sp>
      <p:sp>
        <p:nvSpPr>
          <p:cNvPr id="69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最後，社交網路 </a:t>
            </a:r>
            <a:r>
              <a:rPr b="0" lang="en-US" sz="2000" strike="noStrike" u="none">
                <a:solidFill>
                  <a:srgbClr val="000000"/>
                </a:solidFill>
                <a:effectLst/>
                <a:uFillTx/>
                <a:latin typeface="Arial"/>
              </a:rPr>
              <a:t>social network</a:t>
            </a:r>
            <a:r>
              <a:rPr b="0" lang="zh-TW" sz="2000" strike="noStrike" u="none">
                <a:solidFill>
                  <a:srgbClr val="000000"/>
                </a:solidFill>
                <a:effectLst/>
                <a:uFillTx/>
                <a:latin typeface="Arial"/>
              </a:rPr>
              <a:t>，應該大家都知道，就是像 </a:t>
            </a:r>
            <a:r>
              <a:rPr b="0" lang="en-US" sz="2000" strike="noStrike" u="none">
                <a:solidFill>
                  <a:srgbClr val="000000"/>
                </a:solidFill>
                <a:effectLst/>
                <a:uFillTx/>
                <a:latin typeface="Arial"/>
              </a:rPr>
              <a:t>facebook</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Instagram</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Threads</a:t>
            </a:r>
            <a:r>
              <a:rPr b="0" lang="zh-TW" sz="2000" strike="noStrike" u="none">
                <a:solidFill>
                  <a:srgbClr val="000000"/>
                </a:solidFill>
                <a:effectLst/>
                <a:uFillTx/>
                <a:latin typeface="Arial"/>
              </a:rPr>
              <a:t>等等，這些可以分享興趣、分享故事、或是日常照片、影片的網站。</a:t>
            </a:r>
            <a:endParaRPr b="0" lang="en-US" sz="2000" strike="noStrike" u="none">
              <a:solidFill>
                <a:srgbClr val="000000"/>
              </a:solidFill>
              <a:effectLst/>
              <a:uFillTx/>
              <a:latin typeface="Arial"/>
            </a:endParaRPr>
          </a:p>
        </p:txBody>
      </p:sp>
      <p:sp>
        <p:nvSpPr>
          <p:cNvPr id="699" name="PlaceHolder 3"/>
          <p:cNvSpPr>
            <a:spLocks noGrp="1"/>
          </p:cNvSpPr>
          <p:nvPr>
            <p:ph type="sldNum" idx="103"/>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6C363E0-8468-487F-AAB1-E498A578731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1143000" y="685800"/>
            <a:ext cx="4571640" cy="3428640"/>
          </a:xfrm>
          <a:prstGeom prst="rect">
            <a:avLst/>
          </a:prstGeom>
          <a:ln w="0">
            <a:noFill/>
          </a:ln>
        </p:spPr>
      </p:sp>
      <p:sp>
        <p:nvSpPr>
          <p:cNvPr id="7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接下來下一節要講的是數位安全與隱私</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現在因為科技發達，大家都很依賴電腦，但是對於自己的個人隱私和健康安全，應該要有一定的防範意識</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首先，就是惡意軟體的攻擊，常見的像是病毒、木馬程式或是一些廣告軟體，他們會在我們不經意的情況下入侵我們的電腦，</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所以我們要特別注意，定期更新你們的防毒軟體、不要隨便點擊或下載來路不明檔案和連結。</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第二個重點就是</a:t>
            </a:r>
            <a:r>
              <a:rPr b="1" lang="zh-TW" sz="2000" strike="noStrike" u="none">
                <a:solidFill>
                  <a:srgbClr val="000000"/>
                </a:solidFill>
                <a:effectLst/>
                <a:uFillTx/>
                <a:latin typeface="Arial"/>
              </a:rPr>
              <a:t>隱私</a:t>
            </a:r>
            <a:r>
              <a:rPr b="0" lang="zh-TW" sz="2000" strike="noStrike" u="none">
                <a:solidFill>
                  <a:srgbClr val="000000"/>
                </a:solidFill>
                <a:effectLst/>
                <a:uFillTx/>
                <a:latin typeface="Arial"/>
              </a:rPr>
              <a:t>。現代人的醫療紀錄、信用卡資料或是個人資訊都被儲存在電腦裡。</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我們應該要小心保護自己的帳號密碼，也避免在網路上公開敏感資料，才能防止身分被盜用。</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接著是</a:t>
            </a:r>
            <a:r>
              <a:rPr b="1" lang="zh-TW" sz="2000" strike="noStrike" u="none">
                <a:solidFill>
                  <a:srgbClr val="000000"/>
                </a:solidFill>
                <a:effectLst/>
                <a:uFillTx/>
                <a:latin typeface="Arial"/>
              </a:rPr>
              <a:t>健康問題</a:t>
            </a:r>
            <a:r>
              <a:rPr b="0" lang="zh-TW" sz="2000" strike="noStrike" u="none">
                <a:solidFill>
                  <a:srgbClr val="000000"/>
                </a:solidFill>
                <a:effectLst/>
                <a:uFillTx/>
                <a:latin typeface="Arial"/>
              </a:rPr>
              <a:t>。因為長時間使用電腦或手機容易造成手腕、脖子和眼睛的傷害，所以保持適度的休息很重要，</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尤其我們現在身為大學生 動不動就要做報告、寫程式，一定要多注意電腦和手機的使用時間</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702" name="PlaceHolder 3"/>
          <p:cNvSpPr>
            <a:spLocks noGrp="1"/>
          </p:cNvSpPr>
          <p:nvPr>
            <p:ph type="sldNum" idx="10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2DD77F0-F767-4591-A325-D3298FBE692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1143000" y="685800"/>
            <a:ext cx="4571640" cy="3428640"/>
          </a:xfrm>
          <a:prstGeom prst="rect">
            <a:avLst/>
          </a:prstGeom>
          <a:ln w="0">
            <a:noFill/>
          </a:ln>
        </p:spPr>
      </p:sp>
      <p:sp>
        <p:nvSpPr>
          <p:cNvPr id="704"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lnSpc>
                <a:spcPct val="100000"/>
              </a:lnSpc>
              <a:buNone/>
            </a:pPr>
            <a:r>
              <a:rPr b="0" lang="zh-TW" sz="2000" strike="noStrike" u="none">
                <a:solidFill>
                  <a:srgbClr val="000000"/>
                </a:solidFill>
                <a:effectLst/>
                <a:uFillTx/>
                <a:latin typeface="Arial"/>
              </a:rPr>
              <a:t>那最後是</a:t>
            </a:r>
            <a:r>
              <a:rPr b="1" lang="zh-TW" sz="2000" strike="noStrike" u="none">
                <a:solidFill>
                  <a:srgbClr val="000000"/>
                </a:solidFill>
                <a:effectLst/>
                <a:uFillTx/>
                <a:latin typeface="Arial"/>
              </a:rPr>
              <a:t>環境議題</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ea typeface="ＭＳ Ｐゴシック"/>
              </a:rPr>
              <a:t>現在很多人都提倡綠色運算</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ea typeface="ＭＳ Ｐゴシック"/>
              </a:rPr>
              <a:t>隨著</a:t>
            </a:r>
            <a:r>
              <a:rPr b="0" lang="en-US" sz="2000" strike="noStrike" u="none">
                <a:solidFill>
                  <a:srgbClr val="000000"/>
                </a:solidFill>
                <a:effectLst/>
                <a:uFillTx/>
                <a:latin typeface="Arial"/>
                <a:ea typeface="ＭＳ Ｐゴシック"/>
              </a:rPr>
              <a:t>AI</a:t>
            </a:r>
            <a:r>
              <a:rPr b="0" lang="zh-TW" sz="2000" strike="noStrike" u="none">
                <a:solidFill>
                  <a:srgbClr val="000000"/>
                </a:solidFill>
                <a:effectLst/>
                <a:uFillTx/>
                <a:latin typeface="Arial"/>
                <a:ea typeface="ＭＳ Ｐゴシック"/>
              </a:rPr>
              <a:t>和雲端運算越來越普及，全球數據中心的用電量也不斷攀升。</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ea typeface="ＭＳ Ｐゴシック"/>
              </a:rPr>
              <a:t>像是大家每天用的</a:t>
            </a:r>
            <a:r>
              <a:rPr b="0" lang="en-US" sz="2000" strike="noStrike" u="none">
                <a:solidFill>
                  <a:srgbClr val="000000"/>
                </a:solidFill>
                <a:effectLst/>
                <a:uFillTx/>
                <a:latin typeface="Arial"/>
                <a:ea typeface="ＭＳ Ｐゴシック"/>
              </a:rPr>
              <a:t>ChatGPT</a:t>
            </a:r>
            <a:r>
              <a:rPr b="0" lang="zh-TW" sz="2000" strike="noStrike" u="none">
                <a:solidFill>
                  <a:srgbClr val="000000"/>
                </a:solidFill>
                <a:effectLst/>
                <a:uFillTx/>
                <a:latin typeface="Arial"/>
                <a:ea typeface="ＭＳ Ｐゴシック"/>
              </a:rPr>
              <a:t>、抖音、</a:t>
            </a:r>
            <a:r>
              <a:rPr b="0" lang="en-US" sz="2000" strike="noStrike" u="none">
                <a:solidFill>
                  <a:srgbClr val="000000"/>
                </a:solidFill>
                <a:effectLst/>
                <a:uFillTx/>
                <a:latin typeface="Arial"/>
                <a:ea typeface="ＭＳ Ｐゴシック"/>
              </a:rPr>
              <a:t>YouTube</a:t>
            </a:r>
            <a:r>
              <a:rPr b="0" lang="zh-TW" sz="2000" strike="noStrike" u="none">
                <a:solidFill>
                  <a:srgbClr val="000000"/>
                </a:solidFill>
                <a:effectLst/>
                <a:uFillTx/>
                <a:latin typeface="Arial"/>
                <a:ea typeface="ＭＳ Ｐゴシック"/>
              </a:rPr>
              <a:t>等服務，其實背後都需要大量電腦和伺服器持續運作。</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ea typeface="ＭＳ Ｐゴシック"/>
              </a:rPr>
              <a:t>這讓「綠色運算」變得越來越重要。</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ea typeface="ＭＳ Ｐゴシック"/>
              </a:rPr>
              <a:t>而我們自己也能從日常做起，比如選擇高效節能標章的電腦、手機，定期更新軟體讓裝置效率更高。</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ea typeface="ＭＳ Ｐゴシック"/>
              </a:rPr>
              <a:t>家裡不用的舊手機、舊筆電，也不要隨便丟掉，可以拿去便利商店、回收點回收，減少有害物質流入環境。</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705" name="PlaceHolder 3"/>
          <p:cNvSpPr>
            <a:spLocks noGrp="1"/>
          </p:cNvSpPr>
          <p:nvPr>
            <p:ph type="sldNum" idx="10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B50D1525-A1E4-4451-AEAD-DCBE677CC97D}"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1143000" y="685800"/>
            <a:ext cx="4571640" cy="3428640"/>
          </a:xfrm>
          <a:prstGeom prst="rect">
            <a:avLst/>
          </a:prstGeom>
          <a:ln w="0">
            <a:noFill/>
          </a:ln>
        </p:spPr>
      </p:sp>
      <p:sp>
        <p:nvSpPr>
          <p:cNvPr id="57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如果您們覺得這門課不好、不滿意這門課的話，歡迎大家退選這門課。</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或是立刻跟我講也可以</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所以我們不要在學期末的教學回饋調查中寫惡評歐</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如果你願意的話，也請在教學回饋中給予讚美。</a:t>
            </a:r>
            <a:endParaRPr b="0" lang="en-US" sz="2000" strike="noStrike" u="none">
              <a:solidFill>
                <a:srgbClr val="000000"/>
              </a:solidFill>
              <a:effectLst/>
              <a:uFillTx/>
              <a:latin typeface="Arial"/>
            </a:endParaRPr>
          </a:p>
        </p:txBody>
      </p:sp>
      <p:sp>
        <p:nvSpPr>
          <p:cNvPr id="576" name="PlaceHolder 3"/>
          <p:cNvSpPr>
            <a:spLocks noGrp="1"/>
          </p:cNvSpPr>
          <p:nvPr>
            <p:ph type="sldNum" idx="62"/>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F31EB91-3084-4479-B9FD-568C73917C3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1143000" y="685800"/>
            <a:ext cx="4571640" cy="3428640"/>
          </a:xfrm>
          <a:prstGeom prst="rect">
            <a:avLst/>
          </a:prstGeom>
          <a:ln w="0">
            <a:noFill/>
          </a:ln>
        </p:spPr>
      </p:sp>
      <p:sp>
        <p:nvSpPr>
          <p:cNvPr id="70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接著進入最後一個章節 軟體與應用程式</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軟體，又稱為程式，負責告訴電腦應該執行那些任務以及怎麼執行</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那軟體又可以被分成兩種</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一個是系統軟體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一個是應用軟體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那作業系統就是一種系統軟體，用來協調電腦或手機的硬體間的運作</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708" name="PlaceHolder 3"/>
          <p:cNvSpPr>
            <a:spLocks noGrp="1"/>
          </p:cNvSpPr>
          <p:nvPr>
            <p:ph type="sldNum" idx="10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16DC8F1-6920-4A0E-BB02-083AB72218F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1143000" y="685800"/>
            <a:ext cx="4571640" cy="3428640"/>
          </a:xfrm>
          <a:prstGeom prst="rect">
            <a:avLst/>
          </a:prstGeom>
          <a:ln w="0">
            <a:noFill/>
          </a:ln>
        </p:spPr>
      </p:sp>
      <p:sp>
        <p:nvSpPr>
          <p:cNvPr id="71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那常見的就是</a:t>
            </a:r>
            <a:r>
              <a:rPr b="0" lang="en-US" sz="2000" strike="noStrike" u="none">
                <a:solidFill>
                  <a:srgbClr val="000000"/>
                </a:solidFill>
                <a:effectLst/>
                <a:uFillTx/>
                <a:latin typeface="Arial"/>
              </a:rPr>
              <a:t>MacOS</a:t>
            </a:r>
            <a:r>
              <a:rPr b="0" lang="zh-TW" sz="2000" strike="noStrike" u="none">
                <a:solidFill>
                  <a:srgbClr val="000000"/>
                </a:solidFill>
                <a:effectLst/>
                <a:uFillTx/>
                <a:latin typeface="Arial"/>
              </a:rPr>
              <a:t>以及</a:t>
            </a:r>
            <a:r>
              <a:rPr b="0" lang="en-US" sz="2000" strike="noStrike" u="none">
                <a:solidFill>
                  <a:srgbClr val="000000"/>
                </a:solidFill>
                <a:effectLst/>
                <a:uFillTx/>
                <a:latin typeface="Arial"/>
              </a:rPr>
              <a:t>Windows</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手機的話則還有</a:t>
            </a:r>
            <a:r>
              <a:rPr b="0" lang="en-US" sz="2000" strike="noStrike" u="none">
                <a:solidFill>
                  <a:srgbClr val="000000"/>
                </a:solidFill>
                <a:effectLst/>
                <a:uFillTx/>
                <a:latin typeface="Arial"/>
              </a:rPr>
              <a:t>Android </a:t>
            </a:r>
            <a:r>
              <a:rPr b="0" lang="zh-TW" sz="2000" strike="noStrike" u="none">
                <a:solidFill>
                  <a:srgbClr val="000000"/>
                </a:solidFill>
                <a:effectLst/>
                <a:uFillTx/>
                <a:latin typeface="Arial"/>
              </a:rPr>
              <a:t>和 </a:t>
            </a:r>
            <a:r>
              <a:rPr b="0" lang="en-US" sz="2000" strike="noStrike" u="none">
                <a:solidFill>
                  <a:srgbClr val="000000"/>
                </a:solidFill>
                <a:effectLst/>
                <a:uFillTx/>
                <a:latin typeface="Arial"/>
              </a:rPr>
              <a:t>iOS</a:t>
            </a:r>
            <a:endParaRPr b="0" lang="en-US" sz="2000" strike="noStrike" u="none">
              <a:solidFill>
                <a:srgbClr val="000000"/>
              </a:solidFill>
              <a:effectLst/>
              <a:uFillTx/>
              <a:latin typeface="Arial"/>
            </a:endParaRPr>
          </a:p>
        </p:txBody>
      </p:sp>
      <p:sp>
        <p:nvSpPr>
          <p:cNvPr id="711" name="PlaceHolder 3"/>
          <p:cNvSpPr>
            <a:spLocks noGrp="1"/>
          </p:cNvSpPr>
          <p:nvPr>
            <p:ph type="sldNum" idx="10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B47B4FE-8FE3-4623-A663-431A7D96F9F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1143000" y="685800"/>
            <a:ext cx="4571640" cy="3428640"/>
          </a:xfrm>
          <a:prstGeom prst="rect">
            <a:avLst/>
          </a:prstGeom>
          <a:ln w="0">
            <a:noFill/>
          </a:ln>
        </p:spPr>
      </p:sp>
      <p:sp>
        <p:nvSpPr>
          <p:cNvPr id="71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那應用軟體呢</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則是用於提高使用者工作效率或協助使用者完成各項任務的程式</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像是常見的</a:t>
            </a:r>
            <a:r>
              <a:rPr b="0" lang="en-US" sz="2000" strike="noStrike" u="none">
                <a:solidFill>
                  <a:srgbClr val="000000"/>
                </a:solidFill>
                <a:effectLst/>
                <a:uFillTx/>
                <a:latin typeface="Arial"/>
              </a:rPr>
              <a:t>Word</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PowerPoint</a:t>
            </a:r>
            <a:r>
              <a:rPr b="0" lang="zh-TW" sz="2000" strike="noStrike" u="none">
                <a:solidFill>
                  <a:srgbClr val="000000"/>
                </a:solidFill>
                <a:effectLst/>
                <a:uFillTx/>
                <a:latin typeface="Arial"/>
              </a:rPr>
              <a:t>以及剛剛提到的瀏覽器和社交軟體等等</a:t>
            </a:r>
            <a:endParaRPr b="0" lang="en-US" sz="2000" strike="noStrike" u="none">
              <a:solidFill>
                <a:srgbClr val="000000"/>
              </a:solidFill>
              <a:effectLst/>
              <a:uFillTx/>
              <a:latin typeface="Arial"/>
            </a:endParaRPr>
          </a:p>
        </p:txBody>
      </p:sp>
      <p:sp>
        <p:nvSpPr>
          <p:cNvPr id="714" name="PlaceHolder 3"/>
          <p:cNvSpPr>
            <a:spLocks noGrp="1"/>
          </p:cNvSpPr>
          <p:nvPr>
            <p:ph type="sldNum" idx="10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AC39FFC-8C0F-4923-84E6-4D6AB9D3EE8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1143000" y="685800"/>
            <a:ext cx="4571640" cy="3428640"/>
          </a:xfrm>
          <a:prstGeom prst="rect">
            <a:avLst/>
          </a:prstGeom>
          <a:ln w="0">
            <a:noFill/>
          </a:ln>
        </p:spPr>
      </p:sp>
      <p:sp>
        <p:nvSpPr>
          <p:cNvPr id="716"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lnSpc>
                <a:spcPct val="100000"/>
              </a:lnSpc>
              <a:buNone/>
            </a:pPr>
            <a:r>
              <a:rPr b="0" lang="zh-TW" sz="2000" strike="noStrike" u="none">
                <a:solidFill>
                  <a:srgbClr val="000000"/>
                </a:solidFill>
                <a:effectLst/>
                <a:uFillTx/>
                <a:latin typeface="Arial"/>
                <a:ea typeface="ＭＳ Ｐゴシック"/>
              </a:rPr>
              <a:t>接著就是一些名詞解釋</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ea typeface="ＭＳ Ｐゴシック"/>
              </a:rPr>
              <a:t>程式安裝就是指 設定程式使其與電腦或是其他硬體相容的過程。</a:t>
            </a:r>
            <a:endParaRPr b="0" lang="en-US" sz="2000" strike="noStrike" u="none">
              <a:solidFill>
                <a:srgbClr val="000000"/>
              </a:solidFill>
              <a:effectLst/>
              <a:uFillTx/>
              <a:latin typeface="Arial"/>
            </a:endParaRPr>
          </a:p>
        </p:txBody>
      </p:sp>
      <p:sp>
        <p:nvSpPr>
          <p:cNvPr id="717" name="PlaceHolder 3"/>
          <p:cNvSpPr>
            <a:spLocks noGrp="1"/>
          </p:cNvSpPr>
          <p:nvPr>
            <p:ph type="sldNum" idx="10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4BE1B282-C7D2-4E9B-83A7-7C06B9A075DA}"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1143000" y="685800"/>
            <a:ext cx="4571640" cy="3428640"/>
          </a:xfrm>
          <a:prstGeom prst="rect">
            <a:avLst/>
          </a:prstGeom>
          <a:ln w="0">
            <a:noFill/>
          </a:ln>
        </p:spPr>
      </p:sp>
      <p:sp>
        <p:nvSpPr>
          <p:cNvPr id="71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軟體開發人員，就是開發程式和應用軟體，又或編寫指令的人</a:t>
            </a:r>
            <a:endParaRPr b="0" lang="en-US" sz="2000" strike="noStrike" u="none">
              <a:solidFill>
                <a:srgbClr val="000000"/>
              </a:solidFill>
              <a:effectLst/>
              <a:uFillTx/>
              <a:latin typeface="Arial"/>
            </a:endParaRPr>
          </a:p>
        </p:txBody>
      </p:sp>
      <p:sp>
        <p:nvSpPr>
          <p:cNvPr id="720" name="PlaceHolder 3"/>
          <p:cNvSpPr>
            <a:spLocks noGrp="1"/>
          </p:cNvSpPr>
          <p:nvPr>
            <p:ph type="sldNum" idx="110"/>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5A49925-680E-43F2-BEA0-89CF583E300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1143000" y="685800"/>
            <a:ext cx="4571640" cy="3428640"/>
          </a:xfrm>
          <a:prstGeom prst="rect">
            <a:avLst/>
          </a:prstGeom>
          <a:ln w="0">
            <a:noFill/>
          </a:ln>
        </p:spPr>
      </p:sp>
      <p:sp>
        <p:nvSpPr>
          <p:cNvPr id="72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跳過</a:t>
            </a:r>
            <a:endParaRPr b="0" lang="en-US" sz="2000" strike="noStrike" u="none">
              <a:solidFill>
                <a:srgbClr val="000000"/>
              </a:solidFill>
              <a:effectLst/>
              <a:uFillTx/>
              <a:latin typeface="Arial"/>
            </a:endParaRPr>
          </a:p>
        </p:txBody>
      </p:sp>
      <p:sp>
        <p:nvSpPr>
          <p:cNvPr id="723" name="PlaceHolder 3"/>
          <p:cNvSpPr>
            <a:spLocks noGrp="1"/>
          </p:cNvSpPr>
          <p:nvPr>
            <p:ph type="sldNum" idx="111"/>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82FC6D4-5A44-45F7-9A16-D002F50D2DA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1143000" y="685800"/>
            <a:ext cx="4571640" cy="3428640"/>
          </a:xfrm>
          <a:prstGeom prst="rect">
            <a:avLst/>
          </a:prstGeom>
          <a:ln w="0">
            <a:noFill/>
          </a:ln>
        </p:spPr>
      </p:sp>
      <p:sp>
        <p:nvSpPr>
          <p:cNvPr id="57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79" name="PlaceHolder 3"/>
          <p:cNvSpPr>
            <a:spLocks noGrp="1"/>
          </p:cNvSpPr>
          <p:nvPr>
            <p:ph type="sldNum" idx="63"/>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8B69C81-953C-4789-97BD-D4EAA4DF3B8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1143000" y="685800"/>
            <a:ext cx="4571640" cy="3428640"/>
          </a:xfrm>
          <a:prstGeom prst="rect">
            <a:avLst/>
          </a:prstGeom>
          <a:ln w="0">
            <a:noFill/>
          </a:ln>
        </p:spPr>
      </p:sp>
      <p:sp>
        <p:nvSpPr>
          <p:cNvPr id="72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通訊設備是一種能夠讓資料在不同電腦或設備之間傳遞的硬體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數據機、無線基地台和路由器都是通訊設備的例子，它們讓電腦或行動裝置能夠與網際網路進行通訊</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那通訊的方法則可以分成有線的和無線的</a:t>
            </a:r>
            <a:endParaRPr b="0" lang="en-US" sz="2000" strike="noStrike" u="none">
              <a:solidFill>
                <a:srgbClr val="000000"/>
              </a:solidFill>
              <a:effectLst/>
              <a:uFillTx/>
              <a:latin typeface="Arial"/>
            </a:endParaRPr>
          </a:p>
        </p:txBody>
      </p:sp>
      <p:sp>
        <p:nvSpPr>
          <p:cNvPr id="726" name="PlaceHolder 3"/>
          <p:cNvSpPr>
            <a:spLocks noGrp="1"/>
          </p:cNvSpPr>
          <p:nvPr>
            <p:ph type="sldNum" idx="112"/>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FC734C0-6F92-42BA-8EA3-4C8925BDB8C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1143000" y="685800"/>
            <a:ext cx="4571640" cy="3428640"/>
          </a:xfrm>
          <a:prstGeom prst="rect">
            <a:avLst/>
          </a:prstGeom>
          <a:ln w="0">
            <a:noFill/>
          </a:ln>
        </p:spPr>
      </p:sp>
      <p:sp>
        <p:nvSpPr>
          <p:cNvPr id="72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其中無線的又包括</a:t>
            </a:r>
            <a:r>
              <a:rPr b="0" lang="en-US" sz="2000" strike="noStrike" u="none">
                <a:solidFill>
                  <a:srgbClr val="000000"/>
                </a:solidFill>
                <a:effectLst/>
                <a:uFillTx/>
                <a:latin typeface="Arial"/>
              </a:rPr>
              <a:t>Wifi</a:t>
            </a:r>
            <a:r>
              <a:rPr b="0" lang="zh-TW" sz="2000" strike="noStrike" u="none">
                <a:solidFill>
                  <a:srgbClr val="000000"/>
                </a:solidFill>
                <a:effectLst/>
                <a:uFillTx/>
                <a:latin typeface="Arial"/>
              </a:rPr>
              <a:t>、藍芽還有無線電波等等</a:t>
            </a:r>
            <a:endParaRPr b="0" lang="en-US" sz="2000" strike="noStrike" u="none">
              <a:solidFill>
                <a:srgbClr val="000000"/>
              </a:solidFill>
              <a:effectLst/>
              <a:uFillTx/>
              <a:latin typeface="Arial"/>
            </a:endParaRPr>
          </a:p>
        </p:txBody>
      </p:sp>
      <p:sp>
        <p:nvSpPr>
          <p:cNvPr id="729" name="PlaceHolder 3"/>
          <p:cNvSpPr>
            <a:spLocks noGrp="1"/>
          </p:cNvSpPr>
          <p:nvPr>
            <p:ph type="sldNum" idx="113"/>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8589A1C-DFF8-4F5B-A993-285F5C6F731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sldImg"/>
          </p:nvPr>
        </p:nvSpPr>
        <p:spPr>
          <a:xfrm>
            <a:off x="1143000" y="685800"/>
            <a:ext cx="4571640" cy="3428640"/>
          </a:xfrm>
          <a:prstGeom prst="rect">
            <a:avLst/>
          </a:prstGeom>
          <a:ln w="0">
            <a:noFill/>
          </a:ln>
        </p:spPr>
      </p:sp>
      <p:sp>
        <p:nvSpPr>
          <p:cNvPr id="73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那像圖片這樣透過通訊設備和傳輸媒體連接在一起的電腦和設備 會形成一個網路</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而網路允許電腦共享資源，例如硬體、軟體、資料和資訊，可以節省許多時間和金錢，也可以方便管理和控制。</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所以現在有許多家庭、以及大部分的企業和學校都會將他們的電腦和設備連網，使成員能夠更方便地進行溝通與協作。</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總而言之，網路已經成為現代生活不可或缺的一部分，不僅節省成本，也讓我們的生活與工作更加高效與智慧。</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732" name="PlaceHolder 3"/>
          <p:cNvSpPr>
            <a:spLocks noGrp="1"/>
          </p:cNvSpPr>
          <p:nvPr>
            <p:ph type="sldNum" idx="11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41294EA-62B9-45FB-873D-98D3FEA7E6D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1143000" y="685800"/>
            <a:ext cx="4571640" cy="3428640"/>
          </a:xfrm>
          <a:prstGeom prst="rect">
            <a:avLst/>
          </a:prstGeom>
          <a:ln w="0">
            <a:noFill/>
          </a:ln>
        </p:spPr>
      </p:sp>
      <p:sp>
        <p:nvSpPr>
          <p:cNvPr id="73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那如果這個設備</a:t>
            </a:r>
            <a:endParaRPr b="0" lang="en-US" sz="2000" strike="noStrike" u="none">
              <a:solidFill>
                <a:srgbClr val="000000"/>
              </a:solidFill>
              <a:effectLst/>
              <a:uFillTx/>
              <a:latin typeface="Arial"/>
            </a:endParaRPr>
          </a:p>
        </p:txBody>
      </p:sp>
      <p:sp>
        <p:nvSpPr>
          <p:cNvPr id="735" name="PlaceHolder 3"/>
          <p:cNvSpPr>
            <a:spLocks noGrp="1"/>
          </p:cNvSpPr>
          <p:nvPr>
            <p:ph type="sldNum" idx="11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0807C04-727D-490E-99E6-1198BBF1818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1143000" y="685800"/>
            <a:ext cx="4571640" cy="3428640"/>
          </a:xfrm>
          <a:prstGeom prst="rect">
            <a:avLst/>
          </a:prstGeom>
          <a:ln w="0">
            <a:noFill/>
          </a:ln>
        </p:spPr>
      </p:sp>
      <p:sp>
        <p:nvSpPr>
          <p:cNvPr id="73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1" lang="en-US" sz="2000" strike="noStrike" u="none">
                <a:solidFill>
                  <a:srgbClr val="000000"/>
                </a:solidFill>
                <a:effectLst/>
                <a:uFillTx/>
                <a:latin typeface="Arial"/>
              </a:rPr>
              <a:t>Table 2.2 </a:t>
            </a:r>
            <a:r>
              <a:rPr b="0" lang="en-US" sz="2000" strike="noStrike" u="none">
                <a:solidFill>
                  <a:srgbClr val="000000"/>
                </a:solidFill>
                <a:effectLst/>
                <a:uFillTx/>
                <a:latin typeface="Arial"/>
              </a:rPr>
              <a:t>Sample Techniques for Use with Process of Change</a:t>
            </a:r>
            <a:endParaRPr b="0" lang="en-US" sz="2000" strike="noStrike" u="none">
              <a:solidFill>
                <a:srgbClr val="000000"/>
              </a:solidFill>
              <a:effectLst/>
              <a:uFillTx/>
              <a:latin typeface="Arial"/>
            </a:endParaRPr>
          </a:p>
        </p:txBody>
      </p:sp>
      <p:sp>
        <p:nvSpPr>
          <p:cNvPr id="738" name="PlaceHolder 3"/>
          <p:cNvSpPr>
            <a:spLocks noGrp="1"/>
          </p:cNvSpPr>
          <p:nvPr>
            <p:ph type="sldNum" idx="11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723F4A9F-53C6-4F51-B3E4-EB8A15B78CF4}"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1143000" y="685800"/>
            <a:ext cx="4571640" cy="3428640"/>
          </a:xfrm>
          <a:prstGeom prst="rect">
            <a:avLst/>
          </a:prstGeom>
          <a:ln w="0">
            <a:noFill/>
          </a:ln>
        </p:spPr>
      </p:sp>
      <p:sp>
        <p:nvSpPr>
          <p:cNvPr id="74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那後面是一些科技在不同領域的應用，你們有在關注資訊科技相關的新聞應該就不陌生，</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rPr>
              <a:t>或是可以回去看一下課本，那我在這邊就不贅述了。</a:t>
            </a:r>
            <a:endParaRPr b="0" lang="en-US" sz="2000" strike="noStrike" u="none">
              <a:solidFill>
                <a:srgbClr val="000000"/>
              </a:solidFill>
              <a:effectLst/>
              <a:uFillTx/>
              <a:latin typeface="Arial"/>
            </a:endParaRPr>
          </a:p>
        </p:txBody>
      </p:sp>
      <p:sp>
        <p:nvSpPr>
          <p:cNvPr id="741" name="PlaceHolder 3"/>
          <p:cNvSpPr>
            <a:spLocks noGrp="1"/>
          </p:cNvSpPr>
          <p:nvPr>
            <p:ph type="sldNum" idx="11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ＭＳ Ｐゴシック"/>
              </a:defRPr>
            </a:lvl1pPr>
          </a:lstStyle>
          <a:p>
            <a:pPr indent="0" algn="r">
              <a:lnSpc>
                <a:spcPct val="100000"/>
              </a:lnSpc>
              <a:buNone/>
            </a:pPr>
            <a:fld id="{FE51B2E4-2BAB-4D9E-BC45-3BEC92871B84}" type="slidenum">
              <a:rPr b="0" lang="en-US" sz="1200" strike="noStrike" u="none">
                <a:solidFill>
                  <a:schemeClr val="dk1"/>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sldNum" idx="6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2308FA0-B933-4A1A-9394-6358DDB24C1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81" name="PlaceHolder 2"/>
          <p:cNvSpPr>
            <a:spLocks noGrp="1"/>
          </p:cNvSpPr>
          <p:nvPr>
            <p:ph type="sldImg"/>
          </p:nvPr>
        </p:nvSpPr>
        <p:spPr>
          <a:xfrm>
            <a:off x="1143000" y="685800"/>
            <a:ext cx="4571640" cy="3428640"/>
          </a:xfrm>
          <a:prstGeom prst="rect">
            <a:avLst/>
          </a:prstGeom>
          <a:ln w="0">
            <a:noFill/>
          </a:ln>
        </p:spPr>
      </p:sp>
      <p:sp>
        <p:nvSpPr>
          <p:cNvPr id="582"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報告者需要注意的事項</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掃描並新增所有圖表、標題和表格。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新增複習題。</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在 你的</a:t>
            </a:r>
            <a:r>
              <a:rPr b="0" lang="en-US" sz="2000" strike="noStrike" u="none">
                <a:solidFill>
                  <a:srgbClr val="000000"/>
                </a:solidFill>
                <a:effectLst/>
                <a:uFillTx/>
                <a:latin typeface="Arial"/>
              </a:rPr>
              <a:t>PPT</a:t>
            </a:r>
            <a:r>
              <a:rPr b="0" lang="zh-TW" sz="2000" strike="noStrike" u="none">
                <a:solidFill>
                  <a:srgbClr val="000000"/>
                </a:solidFill>
                <a:effectLst/>
                <a:uFillTx/>
                <a:latin typeface="Arial"/>
              </a:rPr>
              <a:t>最後面新增回家作業。</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添加主題並詳細解釋。</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添加笑話。 </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笑話比本文重要</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設計兩個問題和答案。</a:t>
            </a:r>
            <a:endParaRPr b="0" lang="en-US" sz="2000" strike="noStrike" u="none">
              <a:solidFill>
                <a:srgbClr val="000000"/>
              </a:solidFill>
              <a:effectLst/>
              <a:uFillTx/>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1143000" y="685800"/>
            <a:ext cx="4571640" cy="3428640"/>
          </a:xfrm>
          <a:prstGeom prst="rect">
            <a:avLst/>
          </a:prstGeom>
          <a:ln w="0">
            <a:noFill/>
          </a:ln>
        </p:spPr>
      </p:sp>
      <p:sp>
        <p:nvSpPr>
          <p:cNvPr id="74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744" name="PlaceHolder 3"/>
          <p:cNvSpPr>
            <a:spLocks noGrp="1"/>
          </p:cNvSpPr>
          <p:nvPr>
            <p:ph type="sldNum" idx="118"/>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0A1098D-07CE-47CC-86EE-2DA079C8574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sldNum" idx="119"/>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2003C53-63E9-4239-A071-496849A6DF9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746" name="PlaceHolder 2"/>
          <p:cNvSpPr>
            <a:spLocks noGrp="1"/>
          </p:cNvSpPr>
          <p:nvPr>
            <p:ph type="sldImg"/>
          </p:nvPr>
        </p:nvSpPr>
        <p:spPr>
          <a:xfrm>
            <a:off x="1143000" y="685800"/>
            <a:ext cx="4571640" cy="3428640"/>
          </a:xfrm>
          <a:prstGeom prst="rect">
            <a:avLst/>
          </a:prstGeom>
          <a:ln w="0">
            <a:noFill/>
          </a:ln>
        </p:spPr>
      </p:sp>
      <p:sp>
        <p:nvSpPr>
          <p:cNvPr id="747"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那這邊有一個回家作業，就是</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打開家中的個人電腦，盡可能詳細列出硬體規格，包括製造商、產品類型和序號。列出個人電腦上安裝的所有軟體。</a:t>
            </a:r>
            <a:endParaRPr b="0" lang="en-US" sz="2000" strike="noStrike" u="none">
              <a:solidFill>
                <a:srgbClr val="000000"/>
              </a:solidFill>
              <a:effectLst/>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Num" idx="6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1BD84A1-D097-41FF-BA21-8C760F91467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
        <p:nvSpPr>
          <p:cNvPr id="584" name="PlaceHolder 2"/>
          <p:cNvSpPr>
            <a:spLocks noGrp="1"/>
          </p:cNvSpPr>
          <p:nvPr>
            <p:ph type="sldImg"/>
          </p:nvPr>
        </p:nvSpPr>
        <p:spPr>
          <a:xfrm>
            <a:off x="1143000" y="685800"/>
            <a:ext cx="4571640" cy="3428640"/>
          </a:xfrm>
          <a:prstGeom prst="rect">
            <a:avLst/>
          </a:prstGeom>
          <a:ln w="0">
            <a:noFill/>
          </a:ln>
        </p:spPr>
      </p:sp>
      <p:sp>
        <p:nvSpPr>
          <p:cNvPr id="585"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1. (10%) </a:t>
            </a:r>
            <a:r>
              <a:rPr b="0" lang="zh-TW" sz="2000" strike="noStrike" u="none">
                <a:solidFill>
                  <a:srgbClr val="000000"/>
                </a:solidFill>
                <a:effectLst/>
                <a:uFillTx/>
                <a:latin typeface="Arial"/>
              </a:rPr>
              <a:t>資訊處理週期的四個步驟是什麼？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答：輸入、處理、輸出、儲存。</a:t>
            </a:r>
            <a:endParaRPr b="0" lang="en-US" sz="20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ter Opener">
    <p:bg>
      <p:bgPr>
        <a:solidFill>
          <a:srgbClr val="ffffff"/>
        </a:solidFill>
      </p:bgPr>
    </p:bg>
    <p:spTree>
      <p:nvGrpSpPr>
        <p:cNvPr id="1" name=""/>
        <p:cNvGrpSpPr/>
        <p:nvPr/>
      </p:nvGrpSpPr>
      <p:grpSpPr>
        <a:xfrm>
          <a:off x="0" y="0"/>
          <a:ext cx="0" cy="0"/>
          <a:chOff x="0" y="0"/>
          <a:chExt cx="0" cy="0"/>
        </a:xfrm>
      </p:grpSpPr>
      <p:sp>
        <p:nvSpPr>
          <p:cNvPr id="2"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4" name="Picture 2" descr=""/>
          <p:cNvPicPr/>
          <p:nvPr/>
        </p:nvPicPr>
        <p:blipFill>
          <a:blip r:embed="rId2"/>
          <a:stretch/>
        </p:blipFill>
        <p:spPr>
          <a:xfrm>
            <a:off x="76320" y="6372360"/>
            <a:ext cx="1361880" cy="409320"/>
          </a:xfrm>
          <a:prstGeom prst="rect">
            <a:avLst/>
          </a:prstGeom>
          <a:noFill/>
          <a:ln w="0">
            <a:noFill/>
          </a:ln>
        </p:spPr>
      </p:pic>
      <p:sp>
        <p:nvSpPr>
          <p:cNvPr id="5" name="Slide Number Placeholder 5" hidden="1"/>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DAD24420-48C4-4476-BA76-265E26E22361}"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6"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 name="Rectangle 7"/>
          <p:cNvSpPr/>
          <p:nvPr/>
        </p:nvSpPr>
        <p:spPr>
          <a:xfrm>
            <a:off x="0" y="0"/>
            <a:ext cx="9143640" cy="13712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 name="Rectangle 1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10" name="PlaceHolder 2"/>
          <p:cNvSpPr>
            <a:spLocks noGrp="1"/>
          </p:cNvSpPr>
          <p:nvPr>
            <p:ph type="body"/>
          </p:nvPr>
        </p:nvSpPr>
        <p:spPr>
          <a:xfrm>
            <a:off x="457200" y="816480"/>
            <a:ext cx="8229240" cy="47844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400" strike="noStrike" u="none">
                <a:solidFill>
                  <a:schemeClr val="lt1"/>
                </a:solidFill>
                <a:effectLst/>
                <a:uFillTx/>
                <a:latin typeface="Arial"/>
                <a:ea typeface="Verdana"/>
              </a:rPr>
              <a:t>Click to edit Master text styles</a:t>
            </a:r>
            <a:endParaRPr b="0" lang="en-US" sz="2400" strike="noStrike" u="none">
              <a:solidFill>
                <a:schemeClr val="dk1"/>
              </a:solidFill>
              <a:effectLst/>
              <a:uFillTx/>
              <a:latin typeface="Arial"/>
            </a:endParaRPr>
          </a:p>
        </p:txBody>
      </p:sp>
      <p:sp>
        <p:nvSpPr>
          <p:cNvPr id="11" name="PlaceHolder 3"/>
          <p:cNvSpPr>
            <a:spLocks noGrp="1"/>
          </p:cNvSpPr>
          <p:nvPr>
            <p:ph type="body"/>
          </p:nvPr>
        </p:nvSpPr>
        <p:spPr>
          <a:xfrm>
            <a:off x="5029200" y="1600200"/>
            <a:ext cx="3657240" cy="1599840"/>
          </a:xfrm>
          <a:prstGeom prst="rect">
            <a:avLst/>
          </a:prstGeom>
          <a:noFill/>
          <a:ln w="0">
            <a:noFill/>
          </a:ln>
        </p:spPr>
        <p:txBody>
          <a:bodyPr numCol="1" spcCol="0" lIns="91440" rIns="91440" tIns="45720" bIns="45720" anchor="b">
            <a:noAutofit/>
          </a:bodyPr>
          <a:p>
            <a:pPr indent="0">
              <a:lnSpc>
                <a:spcPct val="100000"/>
              </a:lnSpc>
              <a:buNone/>
              <a:tabLst>
                <a:tab algn="l" pos="0"/>
              </a:tabLst>
            </a:pPr>
            <a:r>
              <a:rPr b="0" lang="en-US" sz="4400" strike="noStrike" u="none">
                <a:solidFill>
                  <a:schemeClr val="dk1"/>
                </a:solidFill>
                <a:effectLst/>
                <a:uFillTx/>
                <a:latin typeface="Arial"/>
                <a:ea typeface="Verdana"/>
              </a:rPr>
              <a:t>Click to edit Master text styles</a:t>
            </a:r>
            <a:endParaRPr b="0" lang="en-US" sz="4400" strike="noStrike" u="none">
              <a:solidFill>
                <a:schemeClr val="dk1"/>
              </a:solidFill>
              <a:effectLst/>
              <a:uFillTx/>
              <a:latin typeface="Arial"/>
            </a:endParaRPr>
          </a:p>
        </p:txBody>
      </p:sp>
      <p:sp>
        <p:nvSpPr>
          <p:cNvPr id="12" name="PlaceHolder 4"/>
          <p:cNvSpPr>
            <a:spLocks noGrp="1"/>
          </p:cNvSpPr>
          <p:nvPr>
            <p:ph type="body"/>
          </p:nvPr>
        </p:nvSpPr>
        <p:spPr>
          <a:xfrm>
            <a:off x="5029200" y="3200400"/>
            <a:ext cx="3657240" cy="292536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800" strike="noStrike" u="none">
                <a:solidFill>
                  <a:schemeClr val="dk1"/>
                </a:solidFill>
                <a:effectLst/>
                <a:uFillTx/>
                <a:latin typeface="Arial"/>
                <a:ea typeface="Verdana"/>
              </a:rPr>
              <a:t>Click to edit Master text styles</a:t>
            </a:r>
            <a:endParaRPr b="0" lang="en-US" sz="2800" strike="noStrike" u="none">
              <a:solidFill>
                <a:schemeClr val="dk1"/>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4_Title and Content">
    <p:bg>
      <p:bgPr>
        <a:solidFill>
          <a:srgbClr val="ffffff"/>
        </a:solidFill>
      </p:bgPr>
    </p:bg>
    <p:spTree>
      <p:nvGrpSpPr>
        <p:cNvPr id="1" name=""/>
        <p:cNvGrpSpPr/>
        <p:nvPr/>
      </p:nvGrpSpPr>
      <p:grpSpPr>
        <a:xfrm>
          <a:off x="0" y="0"/>
          <a:ext cx="0" cy="0"/>
          <a:chOff x="0" y="0"/>
          <a:chExt cx="0" cy="0"/>
        </a:xfrm>
      </p:grpSpPr>
      <p:sp>
        <p:nvSpPr>
          <p:cNvPr id="109"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10"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11" name="Picture 2" descr=""/>
          <p:cNvPicPr/>
          <p:nvPr/>
        </p:nvPicPr>
        <p:blipFill>
          <a:blip r:embed="rId2"/>
          <a:stretch/>
        </p:blipFill>
        <p:spPr>
          <a:xfrm>
            <a:off x="76320" y="6372360"/>
            <a:ext cx="1361880" cy="409320"/>
          </a:xfrm>
          <a:prstGeom prst="rect">
            <a:avLst/>
          </a:prstGeom>
          <a:noFill/>
          <a:ln w="0">
            <a:noFill/>
          </a:ln>
        </p:spPr>
      </p:pic>
      <p:sp>
        <p:nvSpPr>
          <p:cNvPr id="112"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B8166DDE-412E-45FD-9DB6-546E86E3CB7E}"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13"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1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15"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16" name="PlaceHolder 3"/>
          <p:cNvSpPr>
            <a:spLocks noGrp="1"/>
          </p:cNvSpPr>
          <p:nvPr>
            <p:ph type="sldNum" idx="1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2EC54B7F-DC5F-4C7D-AC3C-399E7750A67C}"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17"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18" name="PlaceHolder 5"/>
          <p:cNvSpPr>
            <a:spLocks noGrp="1"/>
          </p:cNvSpPr>
          <p:nvPr>
            <p:ph type="ftr" idx="18"/>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19"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20"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CC5DD65C-95B3-4EEE-AF85-DC55B2568263}"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6_Title and Content">
    <p:bg>
      <p:bgPr>
        <a:solidFill>
          <a:srgbClr val="ffffff"/>
        </a:solidFill>
      </p:bgPr>
    </p:bg>
    <p:spTree>
      <p:nvGrpSpPr>
        <p:cNvPr id="1" name=""/>
        <p:cNvGrpSpPr/>
        <p:nvPr/>
      </p:nvGrpSpPr>
      <p:grpSpPr>
        <a:xfrm>
          <a:off x="0" y="0"/>
          <a:ext cx="0" cy="0"/>
          <a:chOff x="0" y="0"/>
          <a:chExt cx="0" cy="0"/>
        </a:xfrm>
      </p:grpSpPr>
      <p:sp>
        <p:nvSpPr>
          <p:cNvPr id="121"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22"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23" name="Picture 2" descr=""/>
          <p:cNvPicPr/>
          <p:nvPr/>
        </p:nvPicPr>
        <p:blipFill>
          <a:blip r:embed="rId2"/>
          <a:stretch/>
        </p:blipFill>
        <p:spPr>
          <a:xfrm>
            <a:off x="76320" y="6372360"/>
            <a:ext cx="1361880" cy="409320"/>
          </a:xfrm>
          <a:prstGeom prst="rect">
            <a:avLst/>
          </a:prstGeom>
          <a:noFill/>
          <a:ln w="0">
            <a:noFill/>
          </a:ln>
        </p:spPr>
      </p:pic>
      <p:sp>
        <p:nvSpPr>
          <p:cNvPr id="124"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60D728EE-3516-495A-860B-28B30B9381F3}"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2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2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2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28" name="PlaceHolder 3"/>
          <p:cNvSpPr>
            <a:spLocks noGrp="1"/>
          </p:cNvSpPr>
          <p:nvPr>
            <p:ph type="sldNum" idx="19"/>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DD59BB57-5003-4CBB-ACA3-8A341F502FBB}"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2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30" name="PlaceHolder 5"/>
          <p:cNvSpPr>
            <a:spLocks noGrp="1"/>
          </p:cNvSpPr>
          <p:nvPr>
            <p:ph type="ftr" idx="20"/>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3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32"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394A62DA-1487-4BBC-B3E6-FF5ECB85D7E4}"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rgbClr val="ffffff"/>
        </a:solidFill>
      </p:bgPr>
    </p:bg>
    <p:spTree>
      <p:nvGrpSpPr>
        <p:cNvPr id="1" name=""/>
        <p:cNvGrpSpPr/>
        <p:nvPr/>
      </p:nvGrpSpPr>
      <p:grpSpPr>
        <a:xfrm>
          <a:off x="0" y="0"/>
          <a:ext cx="0" cy="0"/>
          <a:chOff x="0" y="0"/>
          <a:chExt cx="0" cy="0"/>
        </a:xfrm>
      </p:grpSpPr>
      <p:sp>
        <p:nvSpPr>
          <p:cNvPr id="13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3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35" name="Picture 2" descr=""/>
          <p:cNvPicPr/>
          <p:nvPr/>
        </p:nvPicPr>
        <p:blipFill>
          <a:blip r:embed="rId2"/>
          <a:stretch/>
        </p:blipFill>
        <p:spPr>
          <a:xfrm>
            <a:off x="76320" y="6372360"/>
            <a:ext cx="1361880" cy="409320"/>
          </a:xfrm>
          <a:prstGeom prst="rect">
            <a:avLst/>
          </a:prstGeom>
          <a:noFill/>
          <a:ln w="0">
            <a:noFill/>
          </a:ln>
        </p:spPr>
      </p:pic>
      <p:sp>
        <p:nvSpPr>
          <p:cNvPr id="136"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DD4DF3F7-6F8B-40C9-B8F3-B22D8344C705}"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37"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3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139"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7_Title and Content">
    <p:bg>
      <p:bgPr>
        <a:solidFill>
          <a:srgbClr val="ffffff"/>
        </a:solidFill>
      </p:bgPr>
    </p:bg>
    <p:spTree>
      <p:nvGrpSpPr>
        <p:cNvPr id="1" name=""/>
        <p:cNvGrpSpPr/>
        <p:nvPr/>
      </p:nvGrpSpPr>
      <p:grpSpPr>
        <a:xfrm>
          <a:off x="0" y="0"/>
          <a:ext cx="0" cy="0"/>
          <a:chOff x="0" y="0"/>
          <a:chExt cx="0" cy="0"/>
        </a:xfrm>
      </p:grpSpPr>
      <p:sp>
        <p:nvSpPr>
          <p:cNvPr id="140"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41"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42" name="Picture 2" descr=""/>
          <p:cNvPicPr/>
          <p:nvPr/>
        </p:nvPicPr>
        <p:blipFill>
          <a:blip r:embed="rId2"/>
          <a:stretch/>
        </p:blipFill>
        <p:spPr>
          <a:xfrm>
            <a:off x="76320" y="6372360"/>
            <a:ext cx="1361880" cy="409320"/>
          </a:xfrm>
          <a:prstGeom prst="rect">
            <a:avLst/>
          </a:prstGeom>
          <a:noFill/>
          <a:ln w="0">
            <a:noFill/>
          </a:ln>
        </p:spPr>
      </p:pic>
      <p:sp>
        <p:nvSpPr>
          <p:cNvPr id="143"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EC4C4618-79DB-4EB5-8EA1-6950ED3919E8}"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44"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45"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46"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47" name="PlaceHolder 3"/>
          <p:cNvSpPr>
            <a:spLocks noGrp="1"/>
          </p:cNvSpPr>
          <p:nvPr>
            <p:ph type="sldNum" idx="2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A16D5FB2-FADB-4861-8020-B875882C36B5}"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48"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49" name="PlaceHolder 5"/>
          <p:cNvSpPr>
            <a:spLocks noGrp="1"/>
          </p:cNvSpPr>
          <p:nvPr>
            <p:ph type="ftr" idx="22"/>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50"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51"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233176B9-34CF-44E2-AB87-061AF0F83257}"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8_Title and Content">
    <p:bg>
      <p:bgPr>
        <a:solidFill>
          <a:srgbClr val="ffffff"/>
        </a:solidFill>
      </p:bgPr>
    </p:bg>
    <p:spTree>
      <p:nvGrpSpPr>
        <p:cNvPr id="1" name=""/>
        <p:cNvGrpSpPr/>
        <p:nvPr/>
      </p:nvGrpSpPr>
      <p:grpSpPr>
        <a:xfrm>
          <a:off x="0" y="0"/>
          <a:ext cx="0" cy="0"/>
          <a:chOff x="0" y="0"/>
          <a:chExt cx="0" cy="0"/>
        </a:xfrm>
      </p:grpSpPr>
      <p:sp>
        <p:nvSpPr>
          <p:cNvPr id="15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5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54" name="Picture 2" descr=""/>
          <p:cNvPicPr/>
          <p:nvPr/>
        </p:nvPicPr>
        <p:blipFill>
          <a:blip r:embed="rId2"/>
          <a:stretch/>
        </p:blipFill>
        <p:spPr>
          <a:xfrm>
            <a:off x="76320" y="6372360"/>
            <a:ext cx="1361880" cy="409320"/>
          </a:xfrm>
          <a:prstGeom prst="rect">
            <a:avLst/>
          </a:prstGeom>
          <a:noFill/>
          <a:ln w="0">
            <a:noFill/>
          </a:ln>
        </p:spPr>
      </p:pic>
      <p:sp>
        <p:nvSpPr>
          <p:cNvPr id="155"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E68A4BE2-28F3-4388-B3FA-9D40A7833BBB}"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5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5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58"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59" name="PlaceHolder 3"/>
          <p:cNvSpPr>
            <a:spLocks noGrp="1"/>
          </p:cNvSpPr>
          <p:nvPr>
            <p:ph type="sldNum" idx="23"/>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383C4DD0-862D-4FC3-BC4C-514597E4F015}"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60"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61" name="PlaceHolder 5"/>
          <p:cNvSpPr>
            <a:spLocks noGrp="1"/>
          </p:cNvSpPr>
          <p:nvPr>
            <p:ph type="ftr" idx="24"/>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62"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63"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BB7156D1-8CEC-4988-9EB5-755C02D4CEBB}"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9_Title and Content">
    <p:bg>
      <p:bgPr>
        <a:solidFill>
          <a:srgbClr val="ffffff"/>
        </a:solidFill>
      </p:bgPr>
    </p:bg>
    <p:spTree>
      <p:nvGrpSpPr>
        <p:cNvPr id="1" name=""/>
        <p:cNvGrpSpPr/>
        <p:nvPr/>
      </p:nvGrpSpPr>
      <p:grpSpPr>
        <a:xfrm>
          <a:off x="0" y="0"/>
          <a:ext cx="0" cy="0"/>
          <a:chOff x="0" y="0"/>
          <a:chExt cx="0" cy="0"/>
        </a:xfrm>
      </p:grpSpPr>
      <p:sp>
        <p:nvSpPr>
          <p:cNvPr id="164"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65"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66" name="Picture 2" descr=""/>
          <p:cNvPicPr/>
          <p:nvPr/>
        </p:nvPicPr>
        <p:blipFill>
          <a:blip r:embed="rId2"/>
          <a:stretch/>
        </p:blipFill>
        <p:spPr>
          <a:xfrm>
            <a:off x="76320" y="6372360"/>
            <a:ext cx="1361880" cy="409320"/>
          </a:xfrm>
          <a:prstGeom prst="rect">
            <a:avLst/>
          </a:prstGeom>
          <a:noFill/>
          <a:ln w="0">
            <a:noFill/>
          </a:ln>
        </p:spPr>
      </p:pic>
      <p:sp>
        <p:nvSpPr>
          <p:cNvPr id="167"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48ADFD61-1252-496B-ACBB-8F6B85874A83}"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68"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69"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70"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71" name="PlaceHolder 3"/>
          <p:cNvSpPr>
            <a:spLocks noGrp="1"/>
          </p:cNvSpPr>
          <p:nvPr>
            <p:ph type="sldNum" idx="25"/>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AC293973-6013-4DB4-9AEA-FE118ADF0474}"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72"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73" name="PlaceHolder 5"/>
          <p:cNvSpPr>
            <a:spLocks noGrp="1"/>
          </p:cNvSpPr>
          <p:nvPr>
            <p:ph type="ftr" idx="26"/>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74"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75"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5D882BD1-57B1-4D5F-A35B-1AAD34F668B3}"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0_Title and Content">
    <p:bg>
      <p:bgPr>
        <a:solidFill>
          <a:srgbClr val="ffffff"/>
        </a:solidFill>
      </p:bgPr>
    </p:bg>
    <p:spTree>
      <p:nvGrpSpPr>
        <p:cNvPr id="1" name=""/>
        <p:cNvGrpSpPr/>
        <p:nvPr/>
      </p:nvGrpSpPr>
      <p:grpSpPr>
        <a:xfrm>
          <a:off x="0" y="0"/>
          <a:ext cx="0" cy="0"/>
          <a:chOff x="0" y="0"/>
          <a:chExt cx="0" cy="0"/>
        </a:xfrm>
      </p:grpSpPr>
      <p:sp>
        <p:nvSpPr>
          <p:cNvPr id="176"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77"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78" name="Picture 2" descr=""/>
          <p:cNvPicPr/>
          <p:nvPr/>
        </p:nvPicPr>
        <p:blipFill>
          <a:blip r:embed="rId2"/>
          <a:stretch/>
        </p:blipFill>
        <p:spPr>
          <a:xfrm>
            <a:off x="76320" y="6372360"/>
            <a:ext cx="1361880" cy="409320"/>
          </a:xfrm>
          <a:prstGeom prst="rect">
            <a:avLst/>
          </a:prstGeom>
          <a:noFill/>
          <a:ln w="0">
            <a:noFill/>
          </a:ln>
        </p:spPr>
      </p:pic>
      <p:sp>
        <p:nvSpPr>
          <p:cNvPr id="179"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5F62CB11-927C-40AA-9D12-FE418661E253}"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80"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8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82"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83" name="PlaceHolder 3"/>
          <p:cNvSpPr>
            <a:spLocks noGrp="1"/>
          </p:cNvSpPr>
          <p:nvPr>
            <p:ph type="sldNum" idx="2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DFE9E23F-77D4-4C3B-898E-5F100F24AB54}"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84"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85" name="PlaceHolder 5"/>
          <p:cNvSpPr>
            <a:spLocks noGrp="1"/>
          </p:cNvSpPr>
          <p:nvPr>
            <p:ph type="ftr" idx="28"/>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86"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7"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8FDB618E-941D-4B22-A687-1E7D2FC8422B}"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igure + Caption Layout">
    <p:spTree>
      <p:nvGrpSpPr>
        <p:cNvPr id="1" name=""/>
        <p:cNvGrpSpPr/>
        <p:nvPr/>
      </p:nvGrpSpPr>
      <p:grpSpPr>
        <a:xfrm>
          <a:off x="0" y="0"/>
          <a:ext cx="0" cy="0"/>
          <a:chOff x="0" y="0"/>
          <a:chExt cx="0" cy="0"/>
        </a:xfrm>
      </p:grpSpPr>
      <p:sp>
        <p:nvSpPr>
          <p:cNvPr id="188"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9"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90" name="Picture 2" descr=""/>
          <p:cNvPicPr/>
          <p:nvPr/>
        </p:nvPicPr>
        <p:blipFill>
          <a:blip r:embed="rId2"/>
          <a:stretch/>
        </p:blipFill>
        <p:spPr>
          <a:xfrm>
            <a:off x="76320" y="6372360"/>
            <a:ext cx="1361880" cy="409320"/>
          </a:xfrm>
          <a:prstGeom prst="rect">
            <a:avLst/>
          </a:prstGeom>
          <a:noFill/>
          <a:ln w="0">
            <a:noFill/>
          </a:ln>
        </p:spPr>
      </p:pic>
      <p:sp>
        <p:nvSpPr>
          <p:cNvPr id="191" name="Slide Number Placeholder 5" hidden="1"/>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E0ED2782-623D-4200-BD67-840456B8D529}"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92"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93" name="Rectangle 5"/>
          <p:cNvSpPr/>
          <p:nvPr/>
        </p:nvSpPr>
        <p:spPr>
          <a:xfrm>
            <a:off x="-7920" y="6248520"/>
            <a:ext cx="9151560" cy="6170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94"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95" name="PlaceHolder 2"/>
          <p:cNvSpPr>
            <a:spLocks noGrp="1"/>
          </p:cNvSpPr>
          <p:nvPr>
            <p:ph type="body"/>
          </p:nvPr>
        </p:nvSpPr>
        <p:spPr>
          <a:xfrm>
            <a:off x="658080" y="1447920"/>
            <a:ext cx="2618280" cy="1371240"/>
          </a:xfrm>
          <a:prstGeom prst="rect">
            <a:avLst/>
          </a:prstGeom>
          <a:noFill/>
          <a:ln w="0">
            <a:noFill/>
          </a:ln>
        </p:spPr>
        <p:txBody>
          <a:bodyPr lIns="90000" rIns="90000" tIns="45000" bIns="45000" anchor="t">
            <a:normAutofit/>
          </a:bodyPr>
          <a:p>
            <a:pPr indent="0">
              <a:lnSpc>
                <a:spcPct val="100000"/>
              </a:lnSpc>
              <a:buNone/>
            </a:pPr>
            <a:r>
              <a:rPr b="0" lang="en-US" sz="2400" strike="noStrike" u="none">
                <a:solidFill>
                  <a:schemeClr val="dk1"/>
                </a:solidFill>
                <a:effectLst/>
                <a:uFillTx/>
                <a:latin typeface="Arial"/>
                <a:ea typeface="ＭＳ Ｐゴシック"/>
              </a:rPr>
              <a:t>Click icon to add picture</a:t>
            </a:r>
            <a:endParaRPr b="0" lang="en-US" sz="2400" strike="noStrike" u="none">
              <a:solidFill>
                <a:schemeClr val="dk1"/>
              </a:solidFill>
              <a:effectLst/>
              <a:uFillTx/>
              <a:latin typeface="Arial"/>
            </a:endParaRPr>
          </a:p>
        </p:txBody>
      </p:sp>
      <p:sp>
        <p:nvSpPr>
          <p:cNvPr id="196" name="PlaceHolder 3"/>
          <p:cNvSpPr>
            <a:spLocks noGrp="1"/>
          </p:cNvSpPr>
          <p:nvPr>
            <p:ph type="body"/>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0" lang="en-US" sz="1400" strike="noStrike" u="none">
                <a:solidFill>
                  <a:schemeClr val="dk1"/>
                </a:solidFill>
                <a:effectLst/>
                <a:uFillTx/>
                <a:latin typeface="Arial"/>
                <a:ea typeface="Verdana"/>
              </a:rPr>
              <a:t>Click to edit Master text styles</a:t>
            </a:r>
            <a:endParaRPr b="0" lang="en-US" sz="1400" strike="noStrike" u="none">
              <a:solidFill>
                <a:schemeClr val="dk1"/>
              </a:solidFill>
              <a:effectLst/>
              <a:uFillTx/>
              <a:latin typeface="Arial"/>
            </a:endParaRPr>
          </a:p>
        </p:txBody>
      </p:sp>
      <p:sp>
        <p:nvSpPr>
          <p:cNvPr id="197" name="PlaceHolder 4"/>
          <p:cNvSpPr>
            <a:spLocks noGrp="1"/>
          </p:cNvSpPr>
          <p:nvPr>
            <p:ph type="body"/>
          </p:nvPr>
        </p:nvSpPr>
        <p:spPr>
          <a:xfrm>
            <a:off x="4191120" y="1371600"/>
            <a:ext cx="3200040" cy="15235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2400" strike="noStrike" u="none">
                <a:solidFill>
                  <a:schemeClr val="dk1"/>
                </a:solidFill>
                <a:effectLst/>
                <a:uFillTx/>
                <a:latin typeface="Arial"/>
              </a:rPr>
              <a:t>Click to edit the outline text format</a:t>
            </a:r>
            <a:endParaRPr b="0" lang="en-US" sz="24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chemeClr val="dk1"/>
                </a:solidFill>
                <a:effectLst/>
                <a:uFillTx/>
                <a:latin typeface="Arial"/>
              </a:rPr>
              <a:t>Second Outline Level</a:t>
            </a:r>
            <a:endParaRPr b="0" lang="en-US" sz="24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chemeClr val="dk1"/>
                </a:solidFill>
                <a:effectLst/>
                <a:uFillTx/>
                <a:latin typeface="Arial"/>
              </a:rPr>
              <a:t>Third Outline Level</a:t>
            </a:r>
            <a:endParaRPr b="0" lang="en-US" sz="24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chemeClr val="dk1"/>
                </a:solidFill>
                <a:effectLst/>
                <a:uFillTx/>
                <a:latin typeface="Arial"/>
              </a:rPr>
              <a:t>Fourth Outline Level</a:t>
            </a:r>
            <a:endParaRPr b="0" lang="en-US" sz="24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chemeClr val="dk1"/>
                </a:solidFill>
                <a:effectLst/>
                <a:uFillTx/>
                <a:latin typeface="Arial"/>
              </a:rPr>
              <a:t>Fifth Outline Level</a:t>
            </a:r>
            <a:endParaRPr b="0" lang="en-US" sz="24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chemeClr val="dk1"/>
                </a:solidFill>
                <a:effectLst/>
                <a:uFillTx/>
                <a:latin typeface="Arial"/>
              </a:rPr>
              <a:t>Sixth Outline Level</a:t>
            </a:r>
            <a:endParaRPr b="0" lang="en-US" sz="24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chemeClr val="dk1"/>
                </a:solidFill>
                <a:effectLst/>
                <a:uFillTx/>
                <a:latin typeface="Arial"/>
              </a:rPr>
              <a:t>Seventh Outline Level</a:t>
            </a:r>
            <a:endParaRPr b="0" lang="en-US" sz="2400" strike="noStrike" u="none">
              <a:solidFill>
                <a:schemeClr val="dk1"/>
              </a:solidFill>
              <a:effectLst/>
              <a:uFillTx/>
              <a:latin typeface="Arial"/>
            </a:endParaRPr>
          </a:p>
        </p:txBody>
      </p:sp>
      <p:sp>
        <p:nvSpPr>
          <p:cNvPr id="198" name="PlaceHolder 5"/>
          <p:cNvSpPr>
            <a:spLocks noGrp="1"/>
          </p:cNvSpPr>
          <p:nvPr>
            <p:ph type="body"/>
          </p:nvPr>
        </p:nvSpPr>
        <p:spPr>
          <a:xfrm>
            <a:off x="457200" y="3276720"/>
            <a:ext cx="3047760" cy="1218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99" name="PlaceHolder 6"/>
          <p:cNvSpPr>
            <a:spLocks noGrp="1"/>
          </p:cNvSpPr>
          <p:nvPr>
            <p:ph type="body"/>
          </p:nvPr>
        </p:nvSpPr>
        <p:spPr>
          <a:xfrm>
            <a:off x="4267080" y="3276720"/>
            <a:ext cx="2895120" cy="152352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pic>
        <p:nvPicPr>
          <p:cNvPr id="200" name="Picture 2" descr=""/>
          <p:cNvPicPr/>
          <p:nvPr/>
        </p:nvPicPr>
        <p:blipFill>
          <a:blip r:embed="rId3"/>
          <a:stretch/>
        </p:blipFill>
        <p:spPr>
          <a:xfrm>
            <a:off x="76320" y="6372360"/>
            <a:ext cx="1361880" cy="409320"/>
          </a:xfrm>
          <a:prstGeom prst="rect">
            <a:avLst/>
          </a:prstGeom>
          <a:noFill/>
          <a:ln w="0">
            <a:noFill/>
          </a:ln>
        </p:spPr>
      </p:pic>
      <p:sp>
        <p:nvSpPr>
          <p:cNvPr id="201"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89ACAEED-95CA-40BF-B8AA-ED4CC9641FCA}"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02"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標題及物件">
    <p:bg>
      <p:bgPr>
        <a:solidFill>
          <a:srgbClr val="ffffff"/>
        </a:solidFill>
      </p:bgPr>
    </p:bg>
    <p:spTree>
      <p:nvGrpSpPr>
        <p:cNvPr id="1" name=""/>
        <p:cNvGrpSpPr/>
        <p:nvPr/>
      </p:nvGrpSpPr>
      <p:grpSpPr>
        <a:xfrm>
          <a:off x="0" y="0"/>
          <a:ext cx="0" cy="0"/>
          <a:chOff x="0" y="0"/>
          <a:chExt cx="0" cy="0"/>
        </a:xfrm>
      </p:grpSpPr>
      <p:sp>
        <p:nvSpPr>
          <p:cNvPr id="20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0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05" name="Picture 2" descr=""/>
          <p:cNvPicPr/>
          <p:nvPr/>
        </p:nvPicPr>
        <p:blipFill>
          <a:blip r:embed="rId2"/>
          <a:stretch/>
        </p:blipFill>
        <p:spPr>
          <a:xfrm>
            <a:off x="76320" y="6372360"/>
            <a:ext cx="1361880" cy="409320"/>
          </a:xfrm>
          <a:prstGeom prst="rect">
            <a:avLst/>
          </a:prstGeom>
          <a:noFill/>
          <a:ln w="0">
            <a:noFill/>
          </a:ln>
        </p:spPr>
      </p:pic>
      <p:sp>
        <p:nvSpPr>
          <p:cNvPr id="206"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08D957BF-BC0B-4E4D-816F-E4F1C8C4F3B7}"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07"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0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zh-TW" sz="3600" strike="noStrike" u="none">
                <a:solidFill>
                  <a:schemeClr val="lt1"/>
                </a:solidFill>
                <a:effectLst/>
                <a:uFillTx/>
                <a:latin typeface="Arial"/>
              </a:rPr>
              <a:t>按一下以編輯母片標題樣式</a:t>
            </a:r>
            <a:endParaRPr b="0" lang="en-US" sz="3600" strike="noStrike" u="none">
              <a:solidFill>
                <a:schemeClr val="dk1"/>
              </a:solidFill>
              <a:effectLst/>
              <a:uFillTx/>
              <a:latin typeface="Arial"/>
            </a:endParaRPr>
          </a:p>
        </p:txBody>
      </p:sp>
      <p:sp>
        <p:nvSpPr>
          <p:cNvPr id="209"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zh-TW" sz="2600" strike="noStrike" u="none">
                <a:solidFill>
                  <a:schemeClr val="dk1"/>
                </a:solidFill>
                <a:effectLst/>
                <a:uFillTx/>
                <a:latin typeface="Arial"/>
                <a:ea typeface="Verdana"/>
              </a:rPr>
              <a:t>按一下以編輯母片文字樣式</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zh-TW" sz="2400" strike="noStrike" u="none">
                <a:solidFill>
                  <a:schemeClr val="dk1"/>
                </a:solidFill>
                <a:effectLst/>
                <a:uFillTx/>
                <a:latin typeface="Arial"/>
                <a:ea typeface="Verdana"/>
              </a:rPr>
              <a:t>第二層</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zh-TW" sz="2200" strike="noStrike" u="none">
                <a:solidFill>
                  <a:schemeClr val="dk1"/>
                </a:solidFill>
                <a:effectLst/>
                <a:uFillTx/>
                <a:latin typeface="Arial"/>
                <a:ea typeface="Verdana"/>
              </a:rPr>
              <a:t>第三層</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zh-TW" sz="2000" strike="noStrike" u="none">
                <a:solidFill>
                  <a:schemeClr val="dk1"/>
                </a:solidFill>
                <a:effectLst/>
                <a:uFillTx/>
                <a:latin typeface="Arial"/>
                <a:ea typeface="Verdana"/>
              </a:rPr>
              <a:t>第四層</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zh-TW" sz="2000" strike="noStrike" u="none">
                <a:solidFill>
                  <a:schemeClr val="dk1"/>
                </a:solidFill>
                <a:effectLst/>
                <a:uFillTx/>
                <a:latin typeface="Arial"/>
                <a:ea typeface="Verdana"/>
              </a:rPr>
              <a:t>第五層</a:t>
            </a:r>
            <a:endParaRPr b="0" lang="en-US" sz="2000" strike="noStrike" u="none">
              <a:solidFill>
                <a:schemeClr val="dk1"/>
              </a:solidFill>
              <a:effectLst/>
              <a:uFillTx/>
              <a:latin typeface="Arial"/>
            </a:endParaRPr>
          </a:p>
        </p:txBody>
      </p:sp>
      <p:sp>
        <p:nvSpPr>
          <p:cNvPr id="210" name="PlaceHolder 3"/>
          <p:cNvSpPr>
            <a:spLocks noGrp="1"/>
          </p:cNvSpPr>
          <p:nvPr>
            <p:ph type="dt" idx="2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&lt;date/time&gt;</a:t>
            </a:r>
            <a:endParaRPr b="0" lang="en-US" sz="2400" strike="noStrike" u="none">
              <a:solidFill>
                <a:srgbClr val="000000"/>
              </a:solidFill>
              <a:effectLst/>
              <a:uFillTx/>
              <a:latin typeface="Times New Roman"/>
            </a:endParaRPr>
          </a:p>
        </p:txBody>
      </p:sp>
      <p:sp>
        <p:nvSpPr>
          <p:cNvPr id="211" name="PlaceHolder 4"/>
          <p:cNvSpPr>
            <a:spLocks noGrp="1"/>
          </p:cNvSpPr>
          <p:nvPr>
            <p:ph type="ftr" idx="30"/>
          </p:nvPr>
        </p:nvSpPr>
        <p:spPr>
          <a:xfrm>
            <a:off x="1981080" y="6370560"/>
            <a:ext cx="4723920" cy="364680"/>
          </a:xfrm>
          <a:prstGeom prst="rect">
            <a:avLst/>
          </a:prstGeom>
          <a:noFill/>
          <a:ln w="0">
            <a:noFill/>
          </a:ln>
        </p:spPr>
        <p:txBody>
          <a:bodyPr lIns="90000" rIns="90000" tIns="45000" bIns="4500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12" name="PlaceHolder 5"/>
          <p:cNvSpPr>
            <a:spLocks noGrp="1"/>
          </p:cNvSpPr>
          <p:nvPr>
            <p:ph type="sldNum" idx="3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fld id="{CA126FF1-7604-4680-9801-41623EA9F2B5}" type="slidenum">
              <a:rPr b="0" lang="en-US" sz="2400" strike="noStrike" u="none">
                <a:solidFill>
                  <a:srgbClr val="8b8b8b"/>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bg>
      <p:bgPr>
        <a:solidFill>
          <a:srgbClr val="ffffff"/>
        </a:solidFill>
      </p:bgPr>
    </p:bg>
    <p:spTree>
      <p:nvGrpSpPr>
        <p:cNvPr id="1" name=""/>
        <p:cNvGrpSpPr/>
        <p:nvPr/>
      </p:nvGrpSpPr>
      <p:grpSpPr>
        <a:xfrm>
          <a:off x="0" y="0"/>
          <a:ext cx="0" cy="0"/>
          <a:chOff x="0" y="0"/>
          <a:chExt cx="0" cy="0"/>
        </a:xfrm>
      </p:grpSpPr>
      <p:sp>
        <p:nvSpPr>
          <p:cNvPr id="21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1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15" name="Picture 2" descr=""/>
          <p:cNvPicPr/>
          <p:nvPr/>
        </p:nvPicPr>
        <p:blipFill>
          <a:blip r:embed="rId2"/>
          <a:stretch/>
        </p:blipFill>
        <p:spPr>
          <a:xfrm>
            <a:off x="76320" y="6372360"/>
            <a:ext cx="1361880" cy="409320"/>
          </a:xfrm>
          <a:prstGeom prst="rect">
            <a:avLst/>
          </a:prstGeom>
          <a:noFill/>
          <a:ln w="0">
            <a:noFill/>
          </a:ln>
        </p:spPr>
      </p:pic>
      <p:sp>
        <p:nvSpPr>
          <p:cNvPr id="216"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297854EA-6C8A-4DEA-9EE1-B1B606D84D0E}"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17"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1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19"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20" name="PlaceHolder 3"/>
          <p:cNvSpPr>
            <a:spLocks noGrp="1"/>
          </p:cNvSpPr>
          <p:nvPr>
            <p:ph type="sldNum" idx="32"/>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6703F9A6-1269-4CD4-AAFC-BFD0F375BE08}"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21"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22" name="PlaceHolder 5"/>
          <p:cNvSpPr>
            <a:spLocks noGrp="1"/>
          </p:cNvSpPr>
          <p:nvPr>
            <p:ph type="ftr" idx="33"/>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223"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24"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CD804453-86D9-44D3-A6A7-09109D7718E7}"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and Content">
    <p:bg>
      <p:bgPr>
        <a:solidFill>
          <a:srgbClr val="ffffff"/>
        </a:solidFill>
      </p:bgPr>
    </p:bg>
    <p:spTree>
      <p:nvGrpSpPr>
        <p:cNvPr id="1" name=""/>
        <p:cNvGrpSpPr/>
        <p:nvPr/>
      </p:nvGrpSpPr>
      <p:grpSpPr>
        <a:xfrm>
          <a:off x="0" y="0"/>
          <a:ext cx="0" cy="0"/>
          <a:chOff x="0" y="0"/>
          <a:chExt cx="0" cy="0"/>
        </a:xfrm>
      </p:grpSpPr>
      <p:sp>
        <p:nvSpPr>
          <p:cNvPr id="1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5" name="Picture 2" descr=""/>
          <p:cNvPicPr/>
          <p:nvPr/>
        </p:nvPicPr>
        <p:blipFill>
          <a:blip r:embed="rId2"/>
          <a:stretch/>
        </p:blipFill>
        <p:spPr>
          <a:xfrm>
            <a:off x="76320" y="6372360"/>
            <a:ext cx="1361880" cy="409320"/>
          </a:xfrm>
          <a:prstGeom prst="rect">
            <a:avLst/>
          </a:prstGeom>
          <a:noFill/>
          <a:ln w="0">
            <a:noFill/>
          </a:ln>
        </p:spPr>
      </p:pic>
      <p:sp>
        <p:nvSpPr>
          <p:cNvPr id="16"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15322C94-B3E6-4444-834F-37EE9A1FF19E}"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7"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9"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0" name="PlaceHolder 3"/>
          <p:cNvSpPr>
            <a:spLocks noGrp="1"/>
          </p:cNvSpPr>
          <p:nvPr>
            <p:ph type="sldNum" idx="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54BE87AC-D94D-4D05-AD07-761A1581AEF8}"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1"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2" name="PlaceHolder 5"/>
          <p:cNvSpPr>
            <a:spLocks noGrp="1"/>
          </p:cNvSpPr>
          <p:nvPr>
            <p:ph type="ftr" idx="2"/>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23"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4"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7A856827-4439-44EC-9469-BDC3EA38A561}"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bg>
      <p:bgPr>
        <a:solidFill>
          <a:srgbClr val="ffffff"/>
        </a:solidFill>
      </p:bgPr>
    </p:bg>
    <p:spTree>
      <p:nvGrpSpPr>
        <p:cNvPr id="1" name=""/>
        <p:cNvGrpSpPr/>
        <p:nvPr/>
      </p:nvGrpSpPr>
      <p:grpSpPr>
        <a:xfrm>
          <a:off x="0" y="0"/>
          <a:ext cx="0" cy="0"/>
          <a:chOff x="0" y="0"/>
          <a:chExt cx="0" cy="0"/>
        </a:xfrm>
      </p:grpSpPr>
      <p:sp>
        <p:nvSpPr>
          <p:cNvPr id="225"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26"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27" name="Picture 2" descr=""/>
          <p:cNvPicPr/>
          <p:nvPr/>
        </p:nvPicPr>
        <p:blipFill>
          <a:blip r:embed="rId2"/>
          <a:stretch/>
        </p:blipFill>
        <p:spPr>
          <a:xfrm>
            <a:off x="76320" y="6372360"/>
            <a:ext cx="1361880" cy="409320"/>
          </a:xfrm>
          <a:prstGeom prst="rect">
            <a:avLst/>
          </a:prstGeom>
          <a:noFill/>
          <a:ln w="0">
            <a:noFill/>
          </a:ln>
        </p:spPr>
      </p:pic>
      <p:sp>
        <p:nvSpPr>
          <p:cNvPr id="228"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92BB9340-77E0-423D-B522-0F9D063F41BD}"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29"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3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31"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32" name="PlaceHolder 3"/>
          <p:cNvSpPr>
            <a:spLocks noGrp="1"/>
          </p:cNvSpPr>
          <p:nvPr>
            <p:ph type="sldNum" idx="34"/>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B778E923-DF5B-4EDA-835C-59FB60C3FB95}"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33"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34" name="PlaceHolder 5"/>
          <p:cNvSpPr>
            <a:spLocks noGrp="1"/>
          </p:cNvSpPr>
          <p:nvPr>
            <p:ph type="ftr" idx="35"/>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235"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36"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19EA7081-E54A-46D3-8708-8502D1AEC483}"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bg>
      <p:bgPr>
        <a:solidFill>
          <a:srgbClr val="ffffff"/>
        </a:solidFill>
      </p:bgPr>
    </p:bg>
    <p:spTree>
      <p:nvGrpSpPr>
        <p:cNvPr id="1" name=""/>
        <p:cNvGrpSpPr/>
        <p:nvPr/>
      </p:nvGrpSpPr>
      <p:grpSpPr>
        <a:xfrm>
          <a:off x="0" y="0"/>
          <a:ext cx="0" cy="0"/>
          <a:chOff x="0" y="0"/>
          <a:chExt cx="0" cy="0"/>
        </a:xfrm>
      </p:grpSpPr>
      <p:sp>
        <p:nvSpPr>
          <p:cNvPr id="237"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38"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39" name="Picture 2" descr=""/>
          <p:cNvPicPr/>
          <p:nvPr/>
        </p:nvPicPr>
        <p:blipFill>
          <a:blip r:embed="rId2"/>
          <a:stretch/>
        </p:blipFill>
        <p:spPr>
          <a:xfrm>
            <a:off x="76320" y="6372360"/>
            <a:ext cx="1361880" cy="409320"/>
          </a:xfrm>
          <a:prstGeom prst="rect">
            <a:avLst/>
          </a:prstGeom>
          <a:noFill/>
          <a:ln w="0">
            <a:noFill/>
          </a:ln>
        </p:spPr>
      </p:pic>
      <p:sp>
        <p:nvSpPr>
          <p:cNvPr id="240"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6ABFA54A-E96D-40B2-ACB9-E6184CBB5C06}"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41"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4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43"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44" name="PlaceHolder 3"/>
          <p:cNvSpPr>
            <a:spLocks noGrp="1"/>
          </p:cNvSpPr>
          <p:nvPr>
            <p:ph type="sldNum" idx="36"/>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2EED3A7D-05C0-412D-A7D1-F0E9F4A163E3}"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45"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46" name="PlaceHolder 5"/>
          <p:cNvSpPr>
            <a:spLocks noGrp="1"/>
          </p:cNvSpPr>
          <p:nvPr>
            <p:ph type="ftr" idx="37"/>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247"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48"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700B39C0-B445-4EDB-ACC0-E243BBDC6EE5}"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and Content">
    <p:bg>
      <p:bgPr>
        <a:solidFill>
          <a:srgbClr val="ffffff"/>
        </a:solidFill>
      </p:bgPr>
    </p:bg>
    <p:spTree>
      <p:nvGrpSpPr>
        <p:cNvPr id="1" name=""/>
        <p:cNvGrpSpPr/>
        <p:nvPr/>
      </p:nvGrpSpPr>
      <p:grpSpPr>
        <a:xfrm>
          <a:off x="0" y="0"/>
          <a:ext cx="0" cy="0"/>
          <a:chOff x="0" y="0"/>
          <a:chExt cx="0" cy="0"/>
        </a:xfrm>
      </p:grpSpPr>
      <p:sp>
        <p:nvSpPr>
          <p:cNvPr id="249"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50"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51" name="Picture 2" descr=""/>
          <p:cNvPicPr/>
          <p:nvPr/>
        </p:nvPicPr>
        <p:blipFill>
          <a:blip r:embed="rId2"/>
          <a:stretch/>
        </p:blipFill>
        <p:spPr>
          <a:xfrm>
            <a:off x="76320" y="6372360"/>
            <a:ext cx="1361880" cy="409320"/>
          </a:xfrm>
          <a:prstGeom prst="rect">
            <a:avLst/>
          </a:prstGeom>
          <a:noFill/>
          <a:ln w="0">
            <a:noFill/>
          </a:ln>
        </p:spPr>
      </p:pic>
      <p:sp>
        <p:nvSpPr>
          <p:cNvPr id="252"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48004A87-3217-4481-80F8-1535565286CE}"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53"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5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55"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56" name="PlaceHolder 3"/>
          <p:cNvSpPr>
            <a:spLocks noGrp="1"/>
          </p:cNvSpPr>
          <p:nvPr>
            <p:ph type="sldNum" idx="38"/>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2C72FCA6-9364-48F1-9D55-FB12733B8DE1}"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57"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58" name="PlaceHolder 5"/>
          <p:cNvSpPr>
            <a:spLocks noGrp="1"/>
          </p:cNvSpPr>
          <p:nvPr>
            <p:ph type="ftr" idx="39"/>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259"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60"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FD99FDEF-39FE-4D40-AA85-79E5E480B96A}"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le and Content">
    <p:bg>
      <p:bgPr>
        <a:solidFill>
          <a:srgbClr val="ffffff"/>
        </a:solidFill>
      </p:bgPr>
    </p:bg>
    <p:spTree>
      <p:nvGrpSpPr>
        <p:cNvPr id="1" name=""/>
        <p:cNvGrpSpPr/>
        <p:nvPr/>
      </p:nvGrpSpPr>
      <p:grpSpPr>
        <a:xfrm>
          <a:off x="0" y="0"/>
          <a:ext cx="0" cy="0"/>
          <a:chOff x="0" y="0"/>
          <a:chExt cx="0" cy="0"/>
        </a:xfrm>
      </p:grpSpPr>
      <p:sp>
        <p:nvSpPr>
          <p:cNvPr id="261"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62"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63" name="Picture 2" descr=""/>
          <p:cNvPicPr/>
          <p:nvPr/>
        </p:nvPicPr>
        <p:blipFill>
          <a:blip r:embed="rId2"/>
          <a:stretch/>
        </p:blipFill>
        <p:spPr>
          <a:xfrm>
            <a:off x="76320" y="6372360"/>
            <a:ext cx="1361880" cy="409320"/>
          </a:xfrm>
          <a:prstGeom prst="rect">
            <a:avLst/>
          </a:prstGeom>
          <a:noFill/>
          <a:ln w="0">
            <a:noFill/>
          </a:ln>
        </p:spPr>
      </p:pic>
      <p:sp>
        <p:nvSpPr>
          <p:cNvPr id="264"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DFF8F6A9-10CB-4E72-8A1D-5AEA39F03F31}"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6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6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6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68" name="PlaceHolder 3"/>
          <p:cNvSpPr>
            <a:spLocks noGrp="1"/>
          </p:cNvSpPr>
          <p:nvPr>
            <p:ph type="sldNum" idx="40"/>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F236A6A1-316A-4FBB-903F-0D013456D446}"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6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70" name="PlaceHolder 5"/>
          <p:cNvSpPr>
            <a:spLocks noGrp="1"/>
          </p:cNvSpPr>
          <p:nvPr>
            <p:ph type="ftr" idx="41"/>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27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72"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1AC3A693-480C-4872-920A-D2E6B6829865}"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le and Content">
    <p:bg>
      <p:bgPr>
        <a:solidFill>
          <a:srgbClr val="ffffff"/>
        </a:solidFill>
      </p:bgPr>
    </p:bg>
    <p:spTree>
      <p:nvGrpSpPr>
        <p:cNvPr id="1" name=""/>
        <p:cNvGrpSpPr/>
        <p:nvPr/>
      </p:nvGrpSpPr>
      <p:grpSpPr>
        <a:xfrm>
          <a:off x="0" y="0"/>
          <a:ext cx="0" cy="0"/>
          <a:chOff x="0" y="0"/>
          <a:chExt cx="0" cy="0"/>
        </a:xfrm>
      </p:grpSpPr>
      <p:sp>
        <p:nvSpPr>
          <p:cNvPr id="25"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6"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7" name="Picture 2" descr=""/>
          <p:cNvPicPr/>
          <p:nvPr/>
        </p:nvPicPr>
        <p:blipFill>
          <a:blip r:embed="rId2"/>
          <a:stretch/>
        </p:blipFill>
        <p:spPr>
          <a:xfrm>
            <a:off x="76320" y="6372360"/>
            <a:ext cx="1361880" cy="409320"/>
          </a:xfrm>
          <a:prstGeom prst="rect">
            <a:avLst/>
          </a:prstGeom>
          <a:noFill/>
          <a:ln w="0">
            <a:noFill/>
          </a:ln>
        </p:spPr>
      </p:pic>
      <p:sp>
        <p:nvSpPr>
          <p:cNvPr id="28"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469D0F25-C7BC-413B-995C-6F19375D9F3D}"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9"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3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31"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32" name="PlaceHolder 3"/>
          <p:cNvSpPr>
            <a:spLocks noGrp="1"/>
          </p:cNvSpPr>
          <p:nvPr>
            <p:ph type="sldNum" idx="3"/>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F64922CA-4C23-4999-B0E1-A892B91A7054}"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33"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34" name="PlaceHolder 5"/>
          <p:cNvSpPr>
            <a:spLocks noGrp="1"/>
          </p:cNvSpPr>
          <p:nvPr>
            <p:ph type="ftr" idx="4"/>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35"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6"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A1222560-B229-4F81-BFB3-F6D76831ABD1}"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le and Content">
    <p:bg>
      <p:bgPr>
        <a:solidFill>
          <a:srgbClr val="ffffff"/>
        </a:solidFill>
      </p:bgPr>
    </p:bg>
    <p:spTree>
      <p:nvGrpSpPr>
        <p:cNvPr id="1" name=""/>
        <p:cNvGrpSpPr/>
        <p:nvPr/>
      </p:nvGrpSpPr>
      <p:grpSpPr>
        <a:xfrm>
          <a:off x="0" y="0"/>
          <a:ext cx="0" cy="0"/>
          <a:chOff x="0" y="0"/>
          <a:chExt cx="0" cy="0"/>
        </a:xfrm>
      </p:grpSpPr>
      <p:sp>
        <p:nvSpPr>
          <p:cNvPr id="37"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8"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39" name="Picture 2" descr=""/>
          <p:cNvPicPr/>
          <p:nvPr/>
        </p:nvPicPr>
        <p:blipFill>
          <a:blip r:embed="rId2"/>
          <a:stretch/>
        </p:blipFill>
        <p:spPr>
          <a:xfrm>
            <a:off x="76320" y="6372360"/>
            <a:ext cx="1361880" cy="409320"/>
          </a:xfrm>
          <a:prstGeom prst="rect">
            <a:avLst/>
          </a:prstGeom>
          <a:noFill/>
          <a:ln w="0">
            <a:noFill/>
          </a:ln>
        </p:spPr>
      </p:pic>
      <p:sp>
        <p:nvSpPr>
          <p:cNvPr id="40"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D3DA2DA2-430E-48DF-8920-363880D55082}"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41"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4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43"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44" name="PlaceHolder 3"/>
          <p:cNvSpPr>
            <a:spLocks noGrp="1"/>
          </p:cNvSpPr>
          <p:nvPr>
            <p:ph type="sldNum" idx="5"/>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77F94E41-24B3-4A9F-AB00-DFD641962283}"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45"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46" name="PlaceHolder 5"/>
          <p:cNvSpPr>
            <a:spLocks noGrp="1"/>
          </p:cNvSpPr>
          <p:nvPr>
            <p:ph type="ftr" idx="6"/>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47"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48"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9326C35B-AD47-44EF-89C2-A0AB611BD4B7}"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le and Content">
    <p:bg>
      <p:bgPr>
        <a:solidFill>
          <a:srgbClr val="ffffff"/>
        </a:solidFill>
      </p:bgPr>
    </p:bg>
    <p:spTree>
      <p:nvGrpSpPr>
        <p:cNvPr id="1" name=""/>
        <p:cNvGrpSpPr/>
        <p:nvPr/>
      </p:nvGrpSpPr>
      <p:grpSpPr>
        <a:xfrm>
          <a:off x="0" y="0"/>
          <a:ext cx="0" cy="0"/>
          <a:chOff x="0" y="0"/>
          <a:chExt cx="0" cy="0"/>
        </a:xfrm>
      </p:grpSpPr>
      <p:sp>
        <p:nvSpPr>
          <p:cNvPr id="49"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50"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51" name="Picture 2" descr=""/>
          <p:cNvPicPr/>
          <p:nvPr/>
        </p:nvPicPr>
        <p:blipFill>
          <a:blip r:embed="rId2"/>
          <a:stretch/>
        </p:blipFill>
        <p:spPr>
          <a:xfrm>
            <a:off x="76320" y="6372360"/>
            <a:ext cx="1361880" cy="409320"/>
          </a:xfrm>
          <a:prstGeom prst="rect">
            <a:avLst/>
          </a:prstGeom>
          <a:noFill/>
          <a:ln w="0">
            <a:noFill/>
          </a:ln>
        </p:spPr>
      </p:pic>
      <p:sp>
        <p:nvSpPr>
          <p:cNvPr id="52"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76D8BB01-6184-44F9-9CC2-2351CA4AF534}"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53"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5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55"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56" name="PlaceHolder 3"/>
          <p:cNvSpPr>
            <a:spLocks noGrp="1"/>
          </p:cNvSpPr>
          <p:nvPr>
            <p:ph type="sldNum" idx="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88078E3E-1FA7-4A08-814A-61DA3CE293AC}"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57"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58" name="PlaceHolder 5"/>
          <p:cNvSpPr>
            <a:spLocks noGrp="1"/>
          </p:cNvSpPr>
          <p:nvPr>
            <p:ph type="ftr" idx="8"/>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59"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60"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0BBF864F-147E-4F2F-876C-5B3255D7018D}"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Title and Content">
    <p:bg>
      <p:bgPr>
        <a:solidFill>
          <a:srgbClr val="ffffff"/>
        </a:solidFill>
      </p:bgPr>
    </p:bg>
    <p:spTree>
      <p:nvGrpSpPr>
        <p:cNvPr id="1" name=""/>
        <p:cNvGrpSpPr/>
        <p:nvPr/>
      </p:nvGrpSpPr>
      <p:grpSpPr>
        <a:xfrm>
          <a:off x="0" y="0"/>
          <a:ext cx="0" cy="0"/>
          <a:chOff x="0" y="0"/>
          <a:chExt cx="0" cy="0"/>
        </a:xfrm>
      </p:grpSpPr>
      <p:sp>
        <p:nvSpPr>
          <p:cNvPr id="61"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62"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63" name="Picture 2" descr=""/>
          <p:cNvPicPr/>
          <p:nvPr/>
        </p:nvPicPr>
        <p:blipFill>
          <a:blip r:embed="rId2"/>
          <a:stretch/>
        </p:blipFill>
        <p:spPr>
          <a:xfrm>
            <a:off x="76320" y="6372360"/>
            <a:ext cx="1361880" cy="409320"/>
          </a:xfrm>
          <a:prstGeom prst="rect">
            <a:avLst/>
          </a:prstGeom>
          <a:noFill/>
          <a:ln w="0">
            <a:noFill/>
          </a:ln>
        </p:spPr>
      </p:pic>
      <p:sp>
        <p:nvSpPr>
          <p:cNvPr id="64"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81EFA49B-3690-435C-B87B-A88839BBED0F}"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6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6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6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68" name="PlaceHolder 3"/>
          <p:cNvSpPr>
            <a:spLocks noGrp="1"/>
          </p:cNvSpPr>
          <p:nvPr>
            <p:ph type="sldNum" idx="9"/>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6D7F5E8C-825D-43B7-B22D-EB72B94A44AB}"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6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70" name="PlaceHolder 5"/>
          <p:cNvSpPr>
            <a:spLocks noGrp="1"/>
          </p:cNvSpPr>
          <p:nvPr>
            <p:ph type="ftr" idx="10"/>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7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72"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CE53A3B0-7221-4193-ACB0-451ABA6096CC}"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1_Title and Content">
    <p:bg>
      <p:bgPr>
        <a:solidFill>
          <a:srgbClr val="ffffff"/>
        </a:solidFill>
      </p:bgPr>
    </p:bg>
    <p:spTree>
      <p:nvGrpSpPr>
        <p:cNvPr id="1" name=""/>
        <p:cNvGrpSpPr/>
        <p:nvPr/>
      </p:nvGrpSpPr>
      <p:grpSpPr>
        <a:xfrm>
          <a:off x="0" y="0"/>
          <a:ext cx="0" cy="0"/>
          <a:chOff x="0" y="0"/>
          <a:chExt cx="0" cy="0"/>
        </a:xfrm>
      </p:grpSpPr>
      <p:sp>
        <p:nvSpPr>
          <p:cNvPr id="7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7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75" name="Picture 2" descr=""/>
          <p:cNvPicPr/>
          <p:nvPr/>
        </p:nvPicPr>
        <p:blipFill>
          <a:blip r:embed="rId2"/>
          <a:stretch/>
        </p:blipFill>
        <p:spPr>
          <a:xfrm>
            <a:off x="76320" y="6372360"/>
            <a:ext cx="1361880" cy="409320"/>
          </a:xfrm>
          <a:prstGeom prst="rect">
            <a:avLst/>
          </a:prstGeom>
          <a:noFill/>
          <a:ln w="0">
            <a:noFill/>
          </a:ln>
        </p:spPr>
      </p:pic>
      <p:sp>
        <p:nvSpPr>
          <p:cNvPr id="76"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8D92B7E9-A106-4077-AB51-193E9388B7C7}"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77"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79"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80" name="PlaceHolder 3"/>
          <p:cNvSpPr>
            <a:spLocks noGrp="1"/>
          </p:cNvSpPr>
          <p:nvPr>
            <p:ph type="sldNum" idx="1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3BA5EAFE-FB1B-4CAB-9EDE-FD38A4E04686}"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81"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82" name="PlaceHolder 5"/>
          <p:cNvSpPr>
            <a:spLocks noGrp="1"/>
          </p:cNvSpPr>
          <p:nvPr>
            <p:ph type="ftr" idx="12"/>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83"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4"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5077F1FD-E397-4CDD-AE0E-9FC693E1253B}"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2_Title and Content">
    <p:bg>
      <p:bgPr>
        <a:solidFill>
          <a:srgbClr val="ffffff"/>
        </a:solidFill>
      </p:bgPr>
    </p:bg>
    <p:spTree>
      <p:nvGrpSpPr>
        <p:cNvPr id="1" name=""/>
        <p:cNvGrpSpPr/>
        <p:nvPr/>
      </p:nvGrpSpPr>
      <p:grpSpPr>
        <a:xfrm>
          <a:off x="0" y="0"/>
          <a:ext cx="0" cy="0"/>
          <a:chOff x="0" y="0"/>
          <a:chExt cx="0" cy="0"/>
        </a:xfrm>
      </p:grpSpPr>
      <p:sp>
        <p:nvSpPr>
          <p:cNvPr id="85"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6"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87" name="Picture 2" descr=""/>
          <p:cNvPicPr/>
          <p:nvPr/>
        </p:nvPicPr>
        <p:blipFill>
          <a:blip r:embed="rId2"/>
          <a:stretch/>
        </p:blipFill>
        <p:spPr>
          <a:xfrm>
            <a:off x="76320" y="6372360"/>
            <a:ext cx="1361880" cy="409320"/>
          </a:xfrm>
          <a:prstGeom prst="rect">
            <a:avLst/>
          </a:prstGeom>
          <a:noFill/>
          <a:ln w="0">
            <a:noFill/>
          </a:ln>
        </p:spPr>
      </p:pic>
      <p:sp>
        <p:nvSpPr>
          <p:cNvPr id="88"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ADBBA196-8050-4553-AD7A-E95B5A22B82C}"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89"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9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91"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92" name="PlaceHolder 3"/>
          <p:cNvSpPr>
            <a:spLocks noGrp="1"/>
          </p:cNvSpPr>
          <p:nvPr>
            <p:ph type="sldNum" idx="13"/>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9C1607D7-33E0-4286-8812-2FCC7FD40909}"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93"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94" name="PlaceHolder 5"/>
          <p:cNvSpPr>
            <a:spLocks noGrp="1"/>
          </p:cNvSpPr>
          <p:nvPr>
            <p:ph type="ftr" idx="14"/>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95"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6"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2D4DA09C-9A45-4847-812B-0015AA5A4090}"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3_Title and Content">
    <p:bg>
      <p:bgPr>
        <a:solidFill>
          <a:srgbClr val="ffffff"/>
        </a:solidFill>
      </p:bgPr>
    </p:bg>
    <p:spTree>
      <p:nvGrpSpPr>
        <p:cNvPr id="1" name=""/>
        <p:cNvGrpSpPr/>
        <p:nvPr/>
      </p:nvGrpSpPr>
      <p:grpSpPr>
        <a:xfrm>
          <a:off x="0" y="0"/>
          <a:ext cx="0" cy="0"/>
          <a:chOff x="0" y="0"/>
          <a:chExt cx="0" cy="0"/>
        </a:xfrm>
      </p:grpSpPr>
      <p:sp>
        <p:nvSpPr>
          <p:cNvPr id="97"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8"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99" name="Picture 2" descr=""/>
          <p:cNvPicPr/>
          <p:nvPr/>
        </p:nvPicPr>
        <p:blipFill>
          <a:blip r:embed="rId2"/>
          <a:stretch/>
        </p:blipFill>
        <p:spPr>
          <a:xfrm>
            <a:off x="76320" y="6372360"/>
            <a:ext cx="1361880" cy="409320"/>
          </a:xfrm>
          <a:prstGeom prst="rect">
            <a:avLst/>
          </a:prstGeom>
          <a:noFill/>
          <a:ln w="0">
            <a:noFill/>
          </a:ln>
        </p:spPr>
      </p:pic>
      <p:sp>
        <p:nvSpPr>
          <p:cNvPr id="100"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a:t>
            </a:r>
            <a:fld id="{965C0FA5-35FC-4779-ACB8-F58C0C488CF2}"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01"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0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03"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93920" indent="-46512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04" name="PlaceHolder 3"/>
          <p:cNvSpPr>
            <a:spLocks noGrp="1"/>
          </p:cNvSpPr>
          <p:nvPr>
            <p:ph type="sldNum" idx="15"/>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fld id="{F053B5B2-939F-44D1-905E-1F80A0A4E6B1}"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105"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65120" indent="-46512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06" name="PlaceHolder 5"/>
          <p:cNvSpPr>
            <a:spLocks noGrp="1"/>
          </p:cNvSpPr>
          <p:nvPr>
            <p:ph type="ftr" idx="16"/>
          </p:nvPr>
        </p:nvSpPr>
        <p:spPr>
          <a:xfrm>
            <a:off x="1981080" y="6370560"/>
            <a:ext cx="4723920" cy="364680"/>
          </a:xfrm>
          <a:prstGeom prst="rect">
            <a:avLst/>
          </a:prstGeom>
          <a:noFill/>
          <a:ln w="0">
            <a:noFill/>
          </a:ln>
        </p:spPr>
        <p:txBody>
          <a:bodyPr lIns="91440" rIns="91440" tIns="45720" bIns="45720" anchor="ctr">
            <a:noAutofit/>
          </a:bodyPr>
          <a:lstStyle>
            <a:lvl1pPr indent="0" algn="ctr">
              <a:lnSpc>
                <a:spcPct val="100000"/>
              </a:lnSpc>
              <a:buNone/>
              <a:defRPr b="0" lang="en-US" sz="1200" strike="noStrike" u="none">
                <a:solidFill>
                  <a:schemeClr val="dk1"/>
                </a:solidFill>
                <a:effectLst/>
                <a:uFillTx/>
                <a:latin typeface="Arial"/>
                <a:ea typeface="ＭＳ Ｐゴシック"/>
              </a:defRPr>
            </a:lvl1pPr>
          </a:lstStyle>
          <a:p>
            <a:pPr indent="0" algn="ctr">
              <a:lnSpc>
                <a:spcPct val="100000"/>
              </a:lnSpc>
              <a:buNone/>
            </a:pPr>
            <a:r>
              <a:rPr b="0" lang="en-US" sz="1200" strike="noStrike" u="none">
                <a:solidFill>
                  <a:schemeClr val="dk1"/>
                </a:solidFill>
                <a:effectLst/>
                <a:uFillTx/>
                <a:latin typeface="Arial"/>
                <a:ea typeface="ＭＳ Ｐゴシック"/>
              </a:rPr>
              <a:t>&lt;footer&gt;</a:t>
            </a:r>
            <a:endParaRPr b="0" lang="en-US" sz="1200" strike="noStrike" u="none">
              <a:solidFill>
                <a:srgbClr val="000000"/>
              </a:solidFill>
              <a:effectLst/>
              <a:uFillTx/>
              <a:latin typeface="Times New Roman"/>
            </a:endParaRPr>
          </a:p>
        </p:txBody>
      </p:sp>
      <p:sp>
        <p:nvSpPr>
          <p:cNvPr id="107"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08" name="Slide Number Placeholder 5"/>
          <p:cNvSpPr/>
          <p:nvPr/>
        </p:nvSpPr>
        <p:spPr>
          <a:xfrm>
            <a:off x="8534520" y="6248520"/>
            <a:ext cx="609120" cy="609120"/>
          </a:xfrm>
          <a:prstGeom prst="rect">
            <a:avLst/>
          </a:prstGeom>
          <a:noFill/>
          <a:ln w="0">
            <a:noFill/>
          </a:ln>
        </p:spPr>
        <p:style>
          <a:lnRef idx="0"/>
          <a:fillRef idx="0"/>
          <a:effectRef idx="0"/>
          <a:fontRef idx="minor"/>
        </p:style>
        <p:txBody>
          <a:bodyPr anchor="ctr">
            <a:noAutofit/>
          </a:bodyPr>
          <a:p>
            <a:pPr algn="ctr" defTabSz="914400">
              <a:lnSpc>
                <a:spcPct val="100000"/>
              </a:lnSpc>
            </a:pPr>
            <a:fld id="{E119EF74-DDCF-429F-8242-AD8B99AB5312}" type="slidenum">
              <a:rPr b="1" lang="en-US" sz="1200" strike="noStrike" u="none">
                <a:solidFill>
                  <a:srgbClr val="eeebca"/>
                </a:solidFill>
                <a:effectLst/>
                <a:uFillTx/>
                <a:latin typeface="Calibri"/>
              </a:rPr>
              <a:t>&lt;number&gt;</a:t>
            </a:fld>
            <a:endParaRPr b="0" lang="en-US" sz="12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sldMaster>
</file>

<file path=ppt/slides/_rels/slide1.xml.rels><?xml version="1.0" encoding="UTF-8"?>
<Relationships xmlns="http://schemas.openxmlformats.org/package/2006/relationships"><Relationship Id="rId1" Type="http://schemas.openxmlformats.org/officeDocument/2006/relationships/hyperlink" Target="mailto:r14945029@ntu.edu.tw" TargetMode="External"/><Relationship Id="rId2" Type="http://schemas.openxmlformats.org/officeDocument/2006/relationships/image" Target="../media/image2.png"/><Relationship Id="rId3" Type="http://schemas.openxmlformats.org/officeDocument/2006/relationships/hyperlink" Target="https://cv2.csie.ntu.edu.tw/fcs/" TargetMode="External"/><Relationship Id="rId4" Type="http://schemas.openxmlformats.org/officeDocument/2006/relationships/slideLayout" Target="../slideLayouts/slideLayout18.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uva.onlinejudge.org/" TargetMode="External"/><Relationship Id="rId2" Type="http://schemas.openxmlformats.org/officeDocument/2006/relationships/slideLayout" Target="../slideLayouts/slideLayout18.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www.wikipedia.org/" TargetMode="External"/><Relationship Id="rId2" Type="http://schemas.openxmlformats.org/officeDocument/2006/relationships/hyperlink" Target="http://www.google.com/" TargetMode="External"/><Relationship Id="rId3" Type="http://schemas.openxmlformats.org/officeDocument/2006/relationships/hyperlink" Target="http://www.yahoo.com/" TargetMode="External"/><Relationship Id="rId4" Type="http://schemas.openxmlformats.org/officeDocument/2006/relationships/hyperlink" Target="http://www.msn.com/" TargetMode="External"/><Relationship Id="rId5" Type="http://schemas.openxmlformats.org/officeDocument/2006/relationships/image" Target="../media/image3.png"/><Relationship Id="rId6" Type="http://schemas.openxmlformats.org/officeDocument/2006/relationships/slideLayout" Target="../slideLayouts/slideLayout18.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0.xml"/>
</Relationships>
</file>

<file path=ppt/slides/_rels/slide2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1.xml"/>
</Relationships>
</file>

<file path=ppt/slides/_rels/slide2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2.xml"/>
</Relationships>
</file>

<file path=ppt/slides/_rels/slide2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3.xml"/>
</Relationships>
</file>

<file path=ppt/slides/_rels/slide2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7.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7.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7.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7.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7.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7.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7.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29.png"/><Relationship Id="rId3" Type="http://schemas.openxmlformats.org/officeDocument/2006/relationships/slideLayout" Target="../slideLayouts/slideLayout17.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slideLayout" Target="../slideLayouts/slideLayout17.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7.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8.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9.xml"/>
</Relationships>
</file>

<file path=ppt/slides/_rels/slide5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0.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2.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7.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1.gif"/><Relationship Id="rId2" Type="http://schemas.openxmlformats.org/officeDocument/2006/relationships/slideLayout" Target="../slideLayouts/slideLayout17.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2.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7.xml"/><Relationship Id="rId5"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4.xml"/>
</Relationships>
</file>

<file path=ppt/slides/_rels/slide7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2.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7.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5.xml"/>
</Relationships>
</file>

<file path=ppt/slides/_rels/slide7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6.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7.xml"/>
</Relationships>
</file>

<file path=ppt/slides/_rels/slide8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矩形: 圓角 5"/>
          <p:cNvSpPr/>
          <p:nvPr/>
        </p:nvSpPr>
        <p:spPr>
          <a:xfrm>
            <a:off x="5943600" y="1066680"/>
            <a:ext cx="3047760" cy="2361960"/>
          </a:xfrm>
          <a:prstGeom prst="roundRect">
            <a:avLst>
              <a:gd name="adj" fmla="val 6245"/>
            </a:avLst>
          </a:prstGeom>
          <a:solidFill>
            <a:schemeClr val="bg1"/>
          </a:solidFill>
          <a:ln w="76200">
            <a:solidFill>
              <a:srgbClr val="8064a2">
                <a:lumMod val="20000"/>
                <a:lumOff val="80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80" name="PlaceHolder 1"/>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3BEE9B1B-C6D3-4DBB-99BC-0A01342FD05F}" type="slidenum">
              <a:rPr b="0" lang="en-US" sz="2400" strike="noStrike" u="none">
                <a:solidFill>
                  <a:srgbClr val="8b8b8b"/>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81"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zh-TW" sz="3600" strike="noStrike" u="none">
                <a:solidFill>
                  <a:schemeClr val="lt1"/>
                </a:solidFill>
                <a:effectLst/>
                <a:uFillTx/>
                <a:latin typeface="Arial"/>
                <a:ea typeface="標楷體"/>
              </a:rPr>
              <a:t>計算機概論</a:t>
            </a:r>
            <a:endParaRPr b="0" lang="en-US" sz="3600" strike="noStrike" u="none">
              <a:solidFill>
                <a:schemeClr val="dk1"/>
              </a:solidFill>
              <a:effectLst/>
              <a:uFillTx/>
              <a:latin typeface="Arial"/>
            </a:endParaRPr>
          </a:p>
        </p:txBody>
      </p:sp>
      <p:sp>
        <p:nvSpPr>
          <p:cNvPr id="282"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Course Number: 90248040: CSIE1920</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Credits: 2</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Time: Monday 8, 9 (3:30PM-5:20PM) </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Classroom: New CSIE Classroom 110</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Classification: Elective for other departments </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Prerequisite: None </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Instructor: Chiou-Shann Fuh </a:t>
            </a:r>
            <a:r>
              <a:rPr b="0" lang="en-US" sz="2000" strike="noStrike" u="none">
                <a:solidFill>
                  <a:schemeClr val="dk1"/>
                </a:solidFill>
                <a:effectLst/>
                <a:uFillTx/>
                <a:latin typeface="標楷體"/>
                <a:ea typeface="標楷體"/>
              </a:rPr>
              <a:t>(</a:t>
            </a:r>
            <a:r>
              <a:rPr b="0" lang="zh-TW" sz="2000" strike="noStrike" u="none">
                <a:solidFill>
                  <a:schemeClr val="dk1"/>
                </a:solidFill>
                <a:effectLst/>
                <a:uFillTx/>
                <a:latin typeface="標楷體"/>
                <a:ea typeface="標楷體"/>
              </a:rPr>
              <a:t>傅楸善</a:t>
            </a:r>
            <a:r>
              <a:rPr b="0" lang="en-US" sz="2000" strike="noStrike" u="none">
                <a:solidFill>
                  <a:schemeClr val="dk1"/>
                </a:solidFill>
                <a:effectLst/>
                <a:uFillTx/>
                <a:latin typeface="標楷體"/>
                <a:ea typeface="標楷體"/>
              </a:rPr>
              <a:t>)</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Office: New Computer Science and Information Engineering 327 </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Phone: 33664888 ext. 327</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Office Hours: 12 Noon, Tuesday </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Objective: Introduction to computer science through extensive course projects.</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Wan-Xuan Lin </a:t>
            </a:r>
            <a:r>
              <a:rPr b="0" lang="en-US" sz="2000" strike="noStrike" u="none">
                <a:solidFill>
                  <a:schemeClr val="dk1"/>
                </a:solidFill>
                <a:effectLst/>
                <a:uFillTx/>
                <a:latin typeface="標楷體"/>
                <a:ea typeface="標楷體"/>
              </a:rPr>
              <a:t>(</a:t>
            </a:r>
            <a:r>
              <a:rPr b="0" lang="zh-TW" sz="2000" strike="noStrike" u="none">
                <a:solidFill>
                  <a:schemeClr val="dk1"/>
                </a:solidFill>
                <a:effectLst/>
                <a:uFillTx/>
                <a:latin typeface="標楷體"/>
                <a:ea typeface="標楷體"/>
              </a:rPr>
              <a:t>林宛萱</a:t>
            </a:r>
            <a:r>
              <a:rPr b="0" lang="en-US" sz="2000" strike="noStrike" u="none">
                <a:solidFill>
                  <a:schemeClr val="dk1"/>
                </a:solidFill>
                <a:effectLst/>
                <a:uFillTx/>
                <a:latin typeface="標楷體"/>
                <a:ea typeface="標楷體"/>
              </a:rPr>
              <a:t>)</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sng">
                <a:solidFill>
                  <a:schemeClr val="dk1"/>
                </a:solidFill>
                <a:effectLst/>
                <a:uFillTx/>
                <a:latin typeface="Arial"/>
                <a:ea typeface="新細明體"/>
                <a:hlinkClick r:id="rId1"/>
              </a:rPr>
              <a:t>r14945029@ntu.edu.tw</a:t>
            </a:r>
            <a:endParaRPr b="0" lang="en-US" sz="2000" strike="noStrike" u="none">
              <a:solidFill>
                <a:schemeClr val="dk1"/>
              </a:solidFill>
              <a:effectLst/>
              <a:uFillTx/>
              <a:latin typeface="Arial"/>
            </a:endParaRPr>
          </a:p>
          <a:p>
            <a:pPr marL="465120" indent="-465120">
              <a:lnSpc>
                <a:spcPct val="80000"/>
              </a:lnSpc>
              <a:spcBef>
                <a:spcPts val="601"/>
              </a:spcBef>
              <a:buClr>
                <a:srgbClr val="8a288f"/>
              </a:buClr>
              <a:buFont typeface="Arial"/>
              <a:buChar char="•"/>
            </a:pPr>
            <a:r>
              <a:rPr b="0" lang="en-US" sz="2000" strike="noStrike" u="none">
                <a:solidFill>
                  <a:schemeClr val="dk1"/>
                </a:solidFill>
                <a:effectLst/>
                <a:uFillTx/>
                <a:latin typeface="Arial"/>
                <a:ea typeface="新細明體"/>
              </a:rPr>
              <a:t>0910215621</a:t>
            </a:r>
            <a:endParaRPr b="0" lang="en-US" sz="2000" strike="noStrike" u="none">
              <a:solidFill>
                <a:schemeClr val="dk1"/>
              </a:solidFill>
              <a:effectLst/>
              <a:uFillTx/>
              <a:latin typeface="Arial"/>
            </a:endParaRPr>
          </a:p>
          <a:p>
            <a:pPr indent="0">
              <a:lnSpc>
                <a:spcPct val="80000"/>
              </a:lnSpc>
              <a:spcBef>
                <a:spcPts val="601"/>
              </a:spcBef>
              <a:buNone/>
            </a:pPr>
            <a:endParaRPr b="0" lang="en-US" sz="2000" strike="noStrike" u="none">
              <a:solidFill>
                <a:schemeClr val="dk1"/>
              </a:solidFill>
              <a:effectLst/>
              <a:uFillTx/>
              <a:latin typeface="Arial"/>
            </a:endParaRPr>
          </a:p>
          <a:p>
            <a:pPr indent="0">
              <a:lnSpc>
                <a:spcPct val="80000"/>
              </a:lnSpc>
              <a:spcBef>
                <a:spcPts val="601"/>
              </a:spcBef>
              <a:buNone/>
            </a:pPr>
            <a:endParaRPr b="0" lang="en-US" sz="2000" strike="noStrike" u="none">
              <a:solidFill>
                <a:schemeClr val="dk1"/>
              </a:solidFill>
              <a:effectLst/>
              <a:uFillTx/>
              <a:latin typeface="Arial"/>
            </a:endParaRPr>
          </a:p>
        </p:txBody>
      </p:sp>
      <p:pic>
        <p:nvPicPr>
          <p:cNvPr id="283" name="圖片 2" descr=""/>
          <p:cNvPicPr/>
          <p:nvPr/>
        </p:nvPicPr>
        <p:blipFill>
          <a:blip r:embed="rId2"/>
          <a:srcRect l="0" t="7406" r="6895" b="0"/>
          <a:stretch/>
        </p:blipFill>
        <p:spPr>
          <a:xfrm>
            <a:off x="6858000" y="1140120"/>
            <a:ext cx="2057040" cy="2045880"/>
          </a:xfrm>
          <a:prstGeom prst="rect">
            <a:avLst/>
          </a:prstGeom>
          <a:noFill/>
          <a:ln w="0">
            <a:noFill/>
          </a:ln>
        </p:spPr>
      </p:pic>
      <p:sp>
        <p:nvSpPr>
          <p:cNvPr id="284" name="矩形 4"/>
          <p:cNvSpPr/>
          <p:nvPr/>
        </p:nvSpPr>
        <p:spPr>
          <a:xfrm>
            <a:off x="5943600" y="2695320"/>
            <a:ext cx="3005640" cy="645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zh-TW" sz="1800" strike="noStrike" u="none">
                <a:solidFill>
                  <a:schemeClr val="dk1"/>
                </a:solidFill>
                <a:effectLst/>
                <a:uFillTx/>
                <a:latin typeface="Times New Roman"/>
                <a:ea typeface="標楷體"/>
              </a:rPr>
              <a:t>課程網頁</a:t>
            </a:r>
            <a:r>
              <a:rPr b="0" lang="en-US" sz="1800" strike="noStrike" u="none">
                <a:solidFill>
                  <a:schemeClr val="dk1"/>
                </a:solidFill>
                <a:effectLst/>
                <a:uFillTx/>
                <a:latin typeface="Times New Roman"/>
                <a:ea typeface="標楷體"/>
              </a:rPr>
              <a:t>: </a:t>
            </a:r>
            <a:endParaRPr b="0" lang="en-US" sz="1800" strike="noStrike" u="none">
              <a:solidFill>
                <a:srgbClr val="000000"/>
              </a:solidFill>
              <a:effectLst/>
              <a:uFillTx/>
              <a:latin typeface="Arial"/>
            </a:endParaRPr>
          </a:p>
          <a:p>
            <a:pPr>
              <a:lnSpc>
                <a:spcPct val="100000"/>
              </a:lnSpc>
            </a:pPr>
            <a:r>
              <a:rPr b="0" lang="en-US" sz="1800" strike="noStrike" u="sng">
                <a:solidFill>
                  <a:schemeClr val="dk1"/>
                </a:solidFill>
                <a:effectLst/>
                <a:uFillTx/>
                <a:latin typeface="Times New Roman"/>
                <a:ea typeface="標楷體"/>
                <a:hlinkClick r:id="rId3"/>
              </a:rPr>
              <a:t>https://cv2.csie.ntu.edu.tw/fcs/</a:t>
            </a:r>
            <a:endParaRPr b="0" lang="en-US" sz="1800" strike="noStrike" u="none">
              <a:solidFill>
                <a:srgbClr val="000000"/>
              </a:solidFill>
              <a:effectLst/>
              <a:uFillTx/>
              <a:latin typeface="Arial"/>
            </a:endParaRPr>
          </a:p>
        </p:txBody>
      </p:sp>
    </p:spTree>
  </p:cSld>
  <mc:AlternateContent>
    <mc:Choice Requires="p14">
      <p:transition p14:dur="10"/>
    </mc:Choice>
    <mc:Fallback>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Num" idx="5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0BC9C5F3-EE4D-4B2A-BAB9-16987A307069}" type="slidenum">
              <a:rPr b="0" lang="en-US" sz="2400" strike="noStrike" u="none">
                <a:solidFill>
                  <a:srgbClr val="8b8b8b"/>
                </a:solidFill>
                <a:effectLst/>
                <a:uFillTx/>
                <a:latin typeface="Arial"/>
                <a:ea typeface="ＭＳ Ｐゴシック"/>
              </a:rPr>
              <a:t>7</a:t>
            </a:fld>
            <a:endParaRPr b="0" lang="en-US" sz="2400" strike="noStrike" u="none">
              <a:solidFill>
                <a:srgbClr val="000000"/>
              </a:solidFill>
              <a:effectLst/>
              <a:uFillTx/>
              <a:latin typeface="Times New Roman"/>
            </a:endParaRPr>
          </a:p>
        </p:txBody>
      </p:sp>
      <p:sp>
        <p:nvSpPr>
          <p:cNvPr id="312"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新細明體"/>
              </a:rPr>
              <a:t>I have a dream.    </a:t>
            </a:r>
            <a:r>
              <a:rPr b="0" lang="en-US" sz="2000" strike="noStrike" u="none">
                <a:solidFill>
                  <a:schemeClr val="lt1"/>
                </a:solidFill>
                <a:effectLst/>
                <a:uFillTx/>
                <a:latin typeface="Arial"/>
                <a:ea typeface="新細明體"/>
              </a:rPr>
              <a:t>Martin Luther King Jr.</a:t>
            </a:r>
            <a:endParaRPr b="0" lang="en-US" sz="2000" strike="noStrike" u="none">
              <a:solidFill>
                <a:schemeClr val="dk1"/>
              </a:solidFill>
              <a:effectLst/>
              <a:uFillTx/>
              <a:latin typeface="Arial"/>
            </a:endParaRPr>
          </a:p>
        </p:txBody>
      </p:sp>
      <p:sp>
        <p:nvSpPr>
          <p:cNvPr id="313"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ACM: Association for Computing Machinery </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ACM International Collegiate Programming Contest </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sng">
                <a:solidFill>
                  <a:schemeClr val="dk1"/>
                </a:solidFill>
                <a:effectLst/>
                <a:uFillTx/>
                <a:latin typeface="Arial"/>
                <a:ea typeface="新細明體"/>
                <a:hlinkClick r:id="rId1"/>
              </a:rPr>
              <a:t>https://uva.onlinejudge.org/</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solving 20 problems = 5 points, 50 problems = 10 points </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100 problems = 20 points, 200 problems = 30 points, 400 problems = 40 points </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All problems with on-line judge = 50 points </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Tell me the number of problems solved immediately before final examination</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0" y="0"/>
            <a:ext cx="9143640" cy="1423800"/>
          </a:xfrm>
          <a:prstGeom prst="rect">
            <a:avLst/>
          </a:prstGeom>
          <a:solidFill>
            <a:srgbClr val="8a288f"/>
          </a:solidFill>
          <a:ln w="0">
            <a:noFill/>
          </a:ln>
        </p:spPr>
        <p:txBody>
          <a:bodyPr numCol="1" spcCol="0" lIns="91440" rIns="91440" tIns="45720" bIns="45720" anchor="t">
            <a:noAutofit/>
          </a:bodyPr>
          <a:p>
            <a:pPr indent="0">
              <a:lnSpc>
                <a:spcPct val="100000"/>
              </a:lnSpc>
              <a:buNone/>
            </a:pPr>
            <a:r>
              <a:rPr b="0" lang="en-US" sz="4000" strike="noStrike" u="none">
                <a:solidFill>
                  <a:schemeClr val="lt1"/>
                </a:solidFill>
                <a:effectLst/>
                <a:uFillTx/>
                <a:latin typeface="Arial"/>
                <a:ea typeface="Verdana"/>
              </a:rPr>
              <a:t>DISCOVERING COMPUTERS 2018</a:t>
            </a:r>
            <a:br>
              <a:rPr sz="3200"/>
            </a:br>
            <a:r>
              <a:rPr b="0" lang="en-US" sz="3600" strike="noStrike" u="none">
                <a:solidFill>
                  <a:schemeClr val="lt1"/>
                </a:solidFill>
                <a:effectLst/>
                <a:uFillTx/>
                <a:latin typeface="Arial"/>
                <a:ea typeface="Verdana"/>
              </a:rPr>
              <a:t>Digital Technology, Data, and Devices</a:t>
            </a:r>
            <a:endParaRPr b="0" lang="en-US" sz="3600" strike="noStrike" u="none">
              <a:solidFill>
                <a:schemeClr val="dk1"/>
              </a:solidFill>
              <a:effectLst/>
              <a:uFillTx/>
              <a:latin typeface="Arial"/>
            </a:endParaRPr>
          </a:p>
        </p:txBody>
      </p:sp>
      <p:sp>
        <p:nvSpPr>
          <p:cNvPr id="315" name="PlaceHolder 2"/>
          <p:cNvSpPr>
            <a:spLocks noGrp="1"/>
          </p:cNvSpPr>
          <p:nvPr>
            <p:ph/>
          </p:nvPr>
        </p:nvSpPr>
        <p:spPr>
          <a:xfrm>
            <a:off x="3962520" y="1899360"/>
            <a:ext cx="5028840" cy="4049280"/>
          </a:xfrm>
          <a:prstGeom prst="rect">
            <a:avLst/>
          </a:prstGeom>
          <a:noFill/>
          <a:ln w="0">
            <a:noFill/>
          </a:ln>
        </p:spPr>
        <p:txBody>
          <a:bodyPr numCol="1" spcCol="0" lIns="91440" rIns="91440" tIns="45720" bIns="45720" anchor="ctr">
            <a:noAutofit/>
          </a:bodyPr>
          <a:p>
            <a:pPr indent="0" algn="ctr">
              <a:lnSpc>
                <a:spcPct val="100000"/>
              </a:lnSpc>
              <a:buNone/>
              <a:tabLst>
                <a:tab algn="l" pos="0"/>
              </a:tabLst>
            </a:pPr>
            <a:r>
              <a:rPr b="1" lang="en-US" sz="4400" strike="noStrike" u="none">
                <a:solidFill>
                  <a:schemeClr val="dk1"/>
                </a:solidFill>
                <a:effectLst/>
                <a:uFillTx/>
                <a:latin typeface="Arial"/>
                <a:ea typeface="Verdana"/>
              </a:rPr>
              <a:t>Module 1</a:t>
            </a:r>
            <a:endParaRPr b="0" lang="en-US" sz="4400" strike="noStrike" u="none">
              <a:solidFill>
                <a:schemeClr val="dk1"/>
              </a:solidFill>
              <a:effectLst/>
              <a:uFillTx/>
              <a:latin typeface="Arial"/>
            </a:endParaRPr>
          </a:p>
          <a:p>
            <a:pPr indent="0" algn="ctr">
              <a:lnSpc>
                <a:spcPct val="100000"/>
              </a:lnSpc>
              <a:buNone/>
              <a:tabLst>
                <a:tab algn="l" pos="0"/>
              </a:tabLst>
            </a:pPr>
            <a:r>
              <a:rPr b="0" lang="en-US" sz="4000" strike="noStrike" u="none">
                <a:solidFill>
                  <a:schemeClr val="dk1"/>
                </a:solidFill>
                <a:effectLst/>
                <a:uFillTx/>
                <a:latin typeface="Arial"/>
                <a:ea typeface="Verdana"/>
              </a:rPr>
              <a:t>Introducing Today’s Technologies</a:t>
            </a:r>
            <a:r>
              <a:rPr b="1" lang="en-US" sz="4000" strike="noStrike" u="none">
                <a:solidFill>
                  <a:schemeClr val="dk1"/>
                </a:solidFill>
                <a:effectLst/>
                <a:uFillTx/>
                <a:latin typeface="Arial"/>
                <a:ea typeface="Verdana"/>
              </a:rPr>
              <a:t>:</a:t>
            </a:r>
            <a:endParaRPr b="0" lang="en-US" sz="4000" strike="noStrike" u="none">
              <a:solidFill>
                <a:schemeClr val="dk1"/>
              </a:solidFill>
              <a:effectLst/>
              <a:uFillTx/>
              <a:latin typeface="Arial"/>
            </a:endParaRPr>
          </a:p>
          <a:p>
            <a:pPr indent="0" algn="ctr">
              <a:lnSpc>
                <a:spcPct val="100000"/>
              </a:lnSpc>
              <a:buNone/>
              <a:tabLst>
                <a:tab algn="l" pos="0"/>
              </a:tabLst>
            </a:pPr>
            <a:r>
              <a:rPr b="0" lang="en-US" sz="4000" strike="noStrike" u="none">
                <a:solidFill>
                  <a:schemeClr val="dk1"/>
                </a:solidFill>
                <a:effectLst/>
                <a:uFillTx/>
                <a:latin typeface="Arial"/>
                <a:ea typeface="Verdana"/>
              </a:rPr>
              <a:t>Computers, Devices, and the web</a:t>
            </a:r>
            <a:endParaRPr b="0" lang="en-US" sz="4000" strike="noStrike" u="none">
              <a:solidFill>
                <a:schemeClr val="dk1"/>
              </a:solidFill>
              <a:effectLst/>
              <a:uFillTx/>
              <a:latin typeface="Arial"/>
            </a:endParaRPr>
          </a:p>
        </p:txBody>
      </p:sp>
      <p:pic>
        <p:nvPicPr>
          <p:cNvPr id="316" name="Picture 2" descr="Book cover reads title and name of the author as follows: “DISCOVERING COMPUTERS 2018: Digital Technology, Data, and Devices,” and “VERMAAT, SEBOK, FREUND, CAMPBELL, and FRYDENBERG.” Colorful patterns are shown above and below the title of the book."/>
          <p:cNvPicPr/>
          <p:nvPr/>
        </p:nvPicPr>
        <p:blipFill>
          <a:blip r:embed="rId1"/>
          <a:stretch/>
        </p:blipFill>
        <p:spPr>
          <a:xfrm>
            <a:off x="174600" y="1523880"/>
            <a:ext cx="3558960" cy="4633920"/>
          </a:xfrm>
          <a:prstGeom prst="rect">
            <a:avLst/>
          </a:prstGeom>
          <a:noFill/>
          <a:ln w="0">
            <a:noFill/>
          </a:ln>
        </p:spPr>
      </p:pic>
      <p:pic>
        <p:nvPicPr>
          <p:cNvPr id="317" name="Picture 2" descr=""/>
          <p:cNvPicPr/>
          <p:nvPr/>
        </p:nvPicPr>
        <p:blipFill>
          <a:blip r:embed="rId2"/>
          <a:stretch/>
        </p:blipFill>
        <p:spPr>
          <a:xfrm>
            <a:off x="139320" y="6377040"/>
            <a:ext cx="1361880" cy="409320"/>
          </a:xfrm>
          <a:prstGeom prst="rect">
            <a:avLst/>
          </a:prstGeom>
          <a:noFill/>
          <a:ln w="0">
            <a:noFill/>
          </a:ln>
        </p:spPr>
      </p:pic>
      <p:sp>
        <p:nvSpPr>
          <p:cNvPr id="318" name="Copyright" descr="Pearson: Copyright 2015, 2012, 2009"/>
          <p:cNvSpPr/>
          <p:nvPr/>
        </p:nvSpPr>
        <p:spPr>
          <a:xfrm>
            <a:off x="1676520" y="6297480"/>
            <a:ext cx="731484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(1 of 3)</a:t>
            </a:r>
            <a:endParaRPr b="0" lang="en-US" sz="3600" strike="noStrike" u="none">
              <a:solidFill>
                <a:schemeClr val="dk1"/>
              </a:solidFill>
              <a:effectLst/>
              <a:uFillTx/>
              <a:latin typeface="Arial"/>
            </a:endParaRPr>
          </a:p>
        </p:txBody>
      </p:sp>
      <p:sp>
        <p:nvSpPr>
          <p:cNvPr id="32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Differentiate among laptops, tablets, desktops, and servers.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Describe the purpose and uses of smartphones, digital cameras, portable and digital media players, e-book readers, wearable devices, and game devices.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Describe the relationship between data and information.</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Briefly explain various input options.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(2 of 3)</a:t>
            </a:r>
            <a:endParaRPr b="0" lang="en-US" sz="3600" strike="noStrike" u="none">
              <a:solidFill>
                <a:schemeClr val="dk1"/>
              </a:solidFill>
              <a:effectLst/>
              <a:uFillTx/>
              <a:latin typeface="Arial"/>
            </a:endParaRPr>
          </a:p>
        </p:txBody>
      </p:sp>
      <p:sp>
        <p:nvSpPr>
          <p:cNvPr id="32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Differentiate the web from the Internet, and describe the relationship among the web, webpages, websites, and web servers.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Explain the purpose of a browser, a search engine, and an online social network.</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Briefly describe digital security risks associated with viruses and other malware, privacy, your health, and the environment.</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Differentiate between an operating system and applications.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(3 of 3)</a:t>
            </a:r>
            <a:endParaRPr b="0" lang="en-US" sz="3600" strike="noStrike" u="none">
              <a:solidFill>
                <a:schemeClr val="dk1"/>
              </a:solidFill>
              <a:effectLst/>
              <a:uFillTx/>
              <a:latin typeface="Arial"/>
            </a:endParaRPr>
          </a:p>
        </p:txBody>
      </p:sp>
      <p:sp>
        <p:nvSpPr>
          <p:cNvPr id="32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Differentiate between wired and wireless technologies, and identify reasons individuals and businesses use networks.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Discuss how society uses technology in education, government, finance, retail, entertainment, health care, science, travel, publishing, and manufacturing.</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Identify technology used by home users, small/home office users, mobile users, power users, and enterprise users.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25" name="Picture Placeholder 6" descr="An illustration shows three photos that display that use of computers, mobile devices, and apps in daily life. &#10;The first photo shows two college girls working on a computer in a lab. &#10;The second photo shows a middle-aged businessman using his tablet outdoors. &#10;The third photo shows a young man in a coffee shop. An open laptop is placed on the table in front of him and he is shown using his smartphone.  &#10;These photos are surrounded by application icons."/>
          <p:cNvPicPr/>
          <p:nvPr/>
        </p:nvPicPr>
        <p:blipFill>
          <a:blip r:embed="rId1"/>
          <a:stretch/>
        </p:blipFill>
        <p:spPr>
          <a:xfrm>
            <a:off x="5181480" y="3057120"/>
            <a:ext cx="3916440" cy="3465720"/>
          </a:xfrm>
          <a:prstGeom prst="rect">
            <a:avLst/>
          </a:prstGeom>
          <a:noFill/>
          <a:ln w="0">
            <a:noFill/>
          </a:ln>
        </p:spPr>
      </p:pic>
      <p:sp>
        <p:nvSpPr>
          <p:cNvPr id="32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Today’s Technology (1 of 2)</a:t>
            </a:r>
            <a:endParaRPr b="0" lang="en-US" sz="3600" strike="noStrike" u="none">
              <a:solidFill>
                <a:schemeClr val="dk1"/>
              </a:solidFill>
              <a:effectLst/>
              <a:uFillTx/>
              <a:latin typeface="Arial"/>
            </a:endParaRPr>
          </a:p>
        </p:txBody>
      </p:sp>
      <p:sp>
        <p:nvSpPr>
          <p:cNvPr id="32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Because technology changes, you must keep up with the changes to remain digitally literate.</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Digital literacy involves having a current knowledge and understanding of computers, mobile devices, the web, and related technologies.</a:t>
            </a:r>
            <a:endParaRPr b="0" lang="en-US" sz="2800" strike="noStrike" u="none">
              <a:solidFill>
                <a:schemeClr val="dk1"/>
              </a:solidFill>
              <a:effectLst/>
              <a:uFillTx/>
              <a:latin typeface="Arial"/>
            </a:endParaRPr>
          </a:p>
        </p:txBody>
      </p:sp>
      <p:sp>
        <p:nvSpPr>
          <p:cNvPr id="328" name="Content Placeholder 4"/>
          <p:cNvSpPr/>
          <p:nvPr/>
        </p:nvSpPr>
        <p:spPr>
          <a:xfrm>
            <a:off x="228600" y="5347440"/>
            <a:ext cx="5364000" cy="430200"/>
          </a:xfrm>
          <a:prstGeom prst="rect">
            <a:avLst/>
          </a:prstGeom>
          <a:noFill/>
          <a:ln w="0">
            <a:noFill/>
          </a:ln>
        </p:spPr>
        <p:style>
          <a:lnRef idx="0"/>
          <a:fillRef idx="0"/>
          <a:effectRef idx="0"/>
          <a:fontRef idx="minor"/>
        </p:style>
        <p:txBody>
          <a:bodyPr numCol="1" spcCol="0" anchor="t">
            <a:noAutofit/>
          </a:bodyPr>
          <a:p>
            <a:pPr>
              <a:lnSpc>
                <a:spcPct val="100000"/>
              </a:lnSpc>
              <a:spcBef>
                <a:spcPts val="360"/>
              </a:spcBef>
              <a:tabLst>
                <a:tab algn="l" pos="0"/>
              </a:tabLst>
            </a:pPr>
            <a:r>
              <a:rPr b="1" lang="en-US" sz="1800" strike="noStrike" u="none">
                <a:solidFill>
                  <a:schemeClr val="dk1"/>
                </a:solidFill>
                <a:effectLst/>
                <a:uFillTx/>
                <a:latin typeface="Arial"/>
                <a:ea typeface="Verdana"/>
              </a:rPr>
              <a:t>Figure 1-1 </a:t>
            </a:r>
            <a:r>
              <a:rPr b="0" lang="en-US" sz="1800" strike="noStrike" u="none">
                <a:solidFill>
                  <a:schemeClr val="dk1"/>
                </a:solidFill>
                <a:effectLst/>
                <a:uFillTx/>
                <a:latin typeface="Arial"/>
                <a:ea typeface="Verdana"/>
              </a:rPr>
              <a:t>People use a variety of computers, mobile devices, and apps every day.</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2" descr="A process flow diagram shows three step of operations: Accepts data (input), Processing, Produces information (output).&#10;&#10;"/>
          <p:cNvPicPr/>
          <p:nvPr/>
        </p:nvPicPr>
        <p:blipFill>
          <a:blip r:embed="rId1"/>
          <a:stretch/>
        </p:blipFill>
        <p:spPr>
          <a:xfrm>
            <a:off x="1219320" y="2205000"/>
            <a:ext cx="6977160" cy="3971520"/>
          </a:xfrm>
          <a:prstGeom prst="rect">
            <a:avLst/>
          </a:prstGeom>
          <a:noFill/>
          <a:ln w="0">
            <a:noFill/>
          </a:ln>
        </p:spPr>
      </p:pic>
      <p:sp>
        <p:nvSpPr>
          <p:cNvPr id="330"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Computers (1 of 5)</a:t>
            </a:r>
            <a:endParaRPr b="0" lang="en-US" sz="3600" strike="noStrike" u="none">
              <a:solidFill>
                <a:schemeClr val="dk1"/>
              </a:solidFill>
              <a:effectLst/>
              <a:uFillTx/>
              <a:latin typeface="Arial"/>
            </a:endParaRPr>
          </a:p>
        </p:txBody>
      </p:sp>
      <p:sp>
        <p:nvSpPr>
          <p:cNvPr id="331" name="PlaceHolder 2"/>
          <p:cNvSpPr>
            <a:spLocks noGrp="1"/>
          </p:cNvSpPr>
          <p:nvPr>
            <p:ph/>
          </p:nvPr>
        </p:nvSpPr>
        <p:spPr>
          <a:xfrm>
            <a:off x="457200" y="1295280"/>
            <a:ext cx="8305560" cy="137124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computer</a:t>
            </a:r>
            <a:r>
              <a:rPr b="0" lang="en-US" sz="2800" strike="noStrike" u="none">
                <a:solidFill>
                  <a:schemeClr val="dk1"/>
                </a:solidFill>
                <a:effectLst/>
                <a:uFillTx/>
                <a:latin typeface="Arial"/>
                <a:ea typeface="Verdana"/>
              </a:rPr>
              <a:t> is an electronic device, operating under the control of instructions stored in its own memory.</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Computers (1 of 5)</a:t>
            </a:r>
            <a:endParaRPr b="0" lang="en-US" sz="3600" strike="noStrike" u="none">
              <a:solidFill>
                <a:schemeClr val="dk1"/>
              </a:solidFill>
              <a:effectLst/>
              <a:uFillTx/>
              <a:latin typeface="Arial"/>
            </a:endParaRPr>
          </a:p>
        </p:txBody>
      </p:sp>
      <p:sp>
        <p:nvSpPr>
          <p:cNvPr id="333" name="PlaceHolder 2"/>
          <p:cNvSpPr>
            <a:spLocks noGrp="1"/>
          </p:cNvSpPr>
          <p:nvPr>
            <p:ph/>
          </p:nvPr>
        </p:nvSpPr>
        <p:spPr>
          <a:xfrm>
            <a:off x="457200" y="1295280"/>
            <a:ext cx="8305560" cy="137124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Types of personal computers include laptops, tablets, and desktops, with the first two sometimes called mobile computers.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dk1"/>
              </a:solidFill>
              <a:effectLst/>
              <a:uFillTx/>
              <a:latin typeface="Arial"/>
            </a:endParaRPr>
          </a:p>
        </p:txBody>
      </p:sp>
      <p:sp>
        <p:nvSpPr>
          <p:cNvPr id="335" name="PlaceHolder 2"/>
          <p:cNvSpPr>
            <a:spLocks noGrp="1"/>
          </p:cNvSpPr>
          <p:nvPr>
            <p:ph/>
          </p:nvPr>
        </p:nvSpPr>
        <p:spPr>
          <a:xfrm>
            <a:off x="457200" y="1670760"/>
            <a:ext cx="2819160" cy="61488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pic>
        <p:nvPicPr>
          <p:cNvPr id="336" name="Picture Placeholder 7" descr="A photo shows an open laptop with the following parts marked: Screen, Hinge, and Keyboard. "/>
          <p:cNvPicPr/>
          <p:nvPr/>
        </p:nvPicPr>
        <p:blipFill>
          <a:blip r:embed="rId1"/>
          <a:stretch/>
        </p:blipFill>
        <p:spPr>
          <a:xfrm>
            <a:off x="66960" y="-53280"/>
            <a:ext cx="9019080" cy="5615280"/>
          </a:xfrm>
          <a:prstGeom prst="rect">
            <a:avLst/>
          </a:prstGeom>
          <a:noFill/>
          <a:ln w="0">
            <a:noFill/>
          </a:ln>
        </p:spPr>
      </p:pic>
      <p:sp>
        <p:nvSpPr>
          <p:cNvPr id="337" name="PlaceHolder 3"/>
          <p:cNvSpPr>
            <a:spLocks noGrp="1"/>
          </p:cNvSpPr>
          <p:nvPr>
            <p:ph/>
          </p:nvPr>
        </p:nvSpPr>
        <p:spPr>
          <a:xfrm>
            <a:off x="228600" y="5672520"/>
            <a:ext cx="8762760" cy="49932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1-2 </a:t>
            </a:r>
            <a:r>
              <a:rPr b="0" lang="en-US" sz="1800" strike="noStrike" u="none">
                <a:solidFill>
                  <a:schemeClr val="dk1"/>
                </a:solidFill>
                <a:effectLst/>
                <a:uFillTx/>
                <a:latin typeface="Arial"/>
                <a:ea typeface="Verdana"/>
              </a:rPr>
              <a:t>A laptop is a widely used type of computer.</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dk1"/>
              </a:solidFill>
              <a:effectLst/>
              <a:uFillTx/>
              <a:latin typeface="Arial"/>
            </a:endParaRPr>
          </a:p>
        </p:txBody>
      </p:sp>
      <p:sp>
        <p:nvSpPr>
          <p:cNvPr id="339" name="PlaceHolder 2"/>
          <p:cNvSpPr>
            <a:spLocks noGrp="1"/>
          </p:cNvSpPr>
          <p:nvPr>
            <p:ph/>
          </p:nvPr>
        </p:nvSpPr>
        <p:spPr>
          <a:xfrm>
            <a:off x="533520" y="1447920"/>
            <a:ext cx="3009600" cy="60912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pic>
        <p:nvPicPr>
          <p:cNvPr id="340" name="Picture Placeholder 9" descr="A photo shows a slate tablet."/>
          <p:cNvPicPr/>
          <p:nvPr/>
        </p:nvPicPr>
        <p:blipFill>
          <a:blip r:embed="rId1"/>
          <a:stretch/>
        </p:blipFill>
        <p:spPr>
          <a:xfrm>
            <a:off x="1486080" y="27360"/>
            <a:ext cx="5067000" cy="5532120"/>
          </a:xfrm>
          <a:prstGeom prst="rect">
            <a:avLst/>
          </a:prstGeom>
          <a:noFill/>
          <a:ln w="0">
            <a:noFill/>
          </a:ln>
        </p:spPr>
      </p:pic>
      <p:sp>
        <p:nvSpPr>
          <p:cNvPr id="341" name="PlaceHolder 3"/>
          <p:cNvSpPr>
            <a:spLocks noGrp="1"/>
          </p:cNvSpPr>
          <p:nvPr>
            <p:ph/>
          </p:nvPr>
        </p:nvSpPr>
        <p:spPr>
          <a:xfrm>
            <a:off x="2438280" y="5638680"/>
            <a:ext cx="3733560" cy="54108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1-3</a:t>
            </a:r>
            <a:r>
              <a:rPr b="0" lang="en-US" sz="2000" strike="noStrike" u="none">
                <a:solidFill>
                  <a:schemeClr val="dk1"/>
                </a:solidFill>
                <a:effectLst/>
                <a:uFillTx/>
                <a:latin typeface="Arial"/>
                <a:ea typeface="Verdana"/>
              </a:rPr>
              <a:t> A slate tablet.</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46205B10-8D9B-44C4-B0F7-6E2938860687}" type="slidenum">
              <a:rPr b="0" lang="en-US" sz="2400" strike="noStrike" u="none">
                <a:solidFill>
                  <a:srgbClr val="8b8b8b"/>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86"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87"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Textbook: M. E. Vermaat, S. L. Sebok, S. M. Freund, J. T. Campbell, and M. Frydenberg, </a:t>
            </a:r>
            <a:r>
              <a:rPr b="0" i="1" lang="en-US" sz="1800" strike="noStrike" u="none">
                <a:solidFill>
                  <a:schemeClr val="dk1"/>
                </a:solidFill>
                <a:effectLst/>
                <a:uFillTx/>
                <a:latin typeface="Arial"/>
                <a:ea typeface="新細明體"/>
              </a:rPr>
              <a:t>Discovering Computers 2018: Digital Technology, Data, and Devices, </a:t>
            </a:r>
            <a:r>
              <a:rPr b="0" lang="en-US" sz="1800" strike="noStrike" u="none">
                <a:solidFill>
                  <a:schemeClr val="dk1"/>
                </a:solidFill>
                <a:effectLst/>
                <a:uFillTx/>
                <a:latin typeface="Arial"/>
                <a:ea typeface="新細明體"/>
              </a:rPr>
              <a:t>Cengage Learning, Boston, MA, 2018.</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zh-TW" sz="1800" strike="noStrike" u="none">
                <a:solidFill>
                  <a:schemeClr val="dk1"/>
                </a:solidFill>
                <a:effectLst/>
                <a:uFillTx/>
                <a:latin typeface="標楷體"/>
                <a:ea typeface="標楷體"/>
              </a:rPr>
              <a:t>劉朝棟</a:t>
            </a:r>
            <a:r>
              <a:rPr b="0" lang="en-US" sz="1800" strike="noStrike" u="none">
                <a:solidFill>
                  <a:schemeClr val="dk1"/>
                </a:solidFill>
                <a:effectLst/>
                <a:uFillTx/>
                <a:latin typeface="標楷體"/>
                <a:ea typeface="標楷體"/>
              </a:rPr>
              <a:t>, 0935286372, </a:t>
            </a:r>
            <a:r>
              <a:rPr b="0" lang="zh-TW" sz="1800" strike="noStrike" u="none">
                <a:solidFill>
                  <a:schemeClr val="dk1"/>
                </a:solidFill>
                <a:effectLst/>
                <a:uFillTx/>
                <a:latin typeface="標楷體"/>
                <a:ea typeface="標楷體"/>
              </a:rPr>
              <a:t>華泰文化</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Reference: P. Norton, </a:t>
            </a:r>
            <a:r>
              <a:rPr b="0" i="1" lang="en-US" sz="1800" strike="noStrike" u="none">
                <a:solidFill>
                  <a:schemeClr val="dk1"/>
                </a:solidFill>
                <a:effectLst/>
                <a:uFillTx/>
                <a:latin typeface="Arial"/>
                <a:ea typeface="新細明體"/>
              </a:rPr>
              <a:t>Peter Norton's Introduction to Computers</a:t>
            </a:r>
            <a:r>
              <a:rPr b="0" lang="en-US" sz="1800" strike="noStrike" u="none">
                <a:solidFill>
                  <a:schemeClr val="dk1"/>
                </a:solidFill>
                <a:effectLst/>
                <a:uFillTx/>
                <a:latin typeface="Arial"/>
                <a:ea typeface="新細明體"/>
              </a:rPr>
              <a:t>, 6th Ed., McGraw-Hill, New York, 2006. </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Reference: M. M. Mano, </a:t>
            </a:r>
            <a:r>
              <a:rPr b="0" i="1" lang="en-US" sz="1800" strike="noStrike" u="none">
                <a:solidFill>
                  <a:schemeClr val="dk1"/>
                </a:solidFill>
                <a:effectLst/>
                <a:uFillTx/>
                <a:latin typeface="Arial"/>
                <a:ea typeface="新細明體"/>
              </a:rPr>
              <a:t>Computer Engineering: Hardware Design</a:t>
            </a:r>
            <a:r>
              <a:rPr b="0" lang="en-US" sz="1800" strike="noStrike" u="none">
                <a:solidFill>
                  <a:schemeClr val="dk1"/>
                </a:solidFill>
                <a:effectLst/>
                <a:uFillTx/>
                <a:latin typeface="Arial"/>
                <a:ea typeface="新細明體"/>
              </a:rPr>
              <a:t>, Prentice Hall, Englewood Cliffs, NJ, 1988. </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Reference: J. G. Brookshear, </a:t>
            </a:r>
            <a:r>
              <a:rPr b="0" i="1" lang="en-US" sz="1800" strike="noStrike" u="none">
                <a:solidFill>
                  <a:schemeClr val="dk1"/>
                </a:solidFill>
                <a:effectLst/>
                <a:uFillTx/>
                <a:latin typeface="Arial"/>
                <a:ea typeface="新細明體"/>
              </a:rPr>
              <a:t>Computer Science: An Overview</a:t>
            </a:r>
            <a:r>
              <a:rPr b="0" lang="en-US" sz="1800" strike="noStrike" u="none">
                <a:solidFill>
                  <a:schemeClr val="dk1"/>
                </a:solidFill>
                <a:effectLst/>
                <a:uFillTx/>
                <a:latin typeface="Arial"/>
                <a:ea typeface="新細明體"/>
              </a:rPr>
              <a:t>, 11th Ed., Addison Wesley, Reading, MA, 2012. </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excellent World Wide Web address: to look up computer terminology online </a:t>
            </a:r>
            <a:r>
              <a:rPr b="0" lang="en-US" sz="1800" strike="noStrike" u="sng">
                <a:solidFill>
                  <a:schemeClr val="dk1"/>
                </a:solidFill>
                <a:effectLst/>
                <a:uFillTx/>
                <a:latin typeface="Arial"/>
                <a:ea typeface="新細明體"/>
                <a:hlinkClick r:id="rId1"/>
              </a:rPr>
              <a:t>http://www.wikipedia.org</a:t>
            </a:r>
            <a:r>
              <a:rPr b="0" lang="en-US" sz="1800" strike="noStrike" u="none">
                <a:solidFill>
                  <a:schemeClr val="dk1"/>
                </a:solidFill>
                <a:effectLst/>
                <a:uFillTx/>
                <a:latin typeface="Arial"/>
                <a:ea typeface="新細明體"/>
              </a:rPr>
              <a:t>   </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excellent World  Web address: to search companies, products, and events </a:t>
            </a:r>
            <a:r>
              <a:rPr b="0" lang="en-US" sz="1800" strike="noStrike" u="sng">
                <a:solidFill>
                  <a:schemeClr val="dk1"/>
                </a:solidFill>
                <a:effectLst/>
                <a:uFillTx/>
                <a:latin typeface="Arial"/>
                <a:ea typeface="新細明體"/>
                <a:hlinkClick r:id="rId2"/>
              </a:rPr>
              <a:t>http://www.google.com</a:t>
            </a:r>
            <a:r>
              <a:rPr b="0" lang="en-US" sz="1800" strike="noStrike" u="none">
                <a:solidFill>
                  <a:schemeClr val="dk1"/>
                </a:solidFill>
                <a:effectLst/>
                <a:uFillTx/>
                <a:latin typeface="Arial"/>
                <a:ea typeface="新細明體"/>
              </a:rPr>
              <a:t>, </a:t>
            </a:r>
            <a:r>
              <a:rPr b="0" lang="en-US" sz="1800" strike="noStrike" u="sng">
                <a:solidFill>
                  <a:schemeClr val="dk1"/>
                </a:solidFill>
                <a:effectLst/>
                <a:uFillTx/>
                <a:latin typeface="Arial"/>
                <a:ea typeface="新細明體"/>
                <a:hlinkClick r:id="rId3"/>
              </a:rPr>
              <a:t>http://www.yahoo.com</a:t>
            </a:r>
            <a:r>
              <a:rPr b="0" lang="en-US" sz="1800" strike="noStrike" u="none">
                <a:solidFill>
                  <a:schemeClr val="dk1"/>
                </a:solidFill>
                <a:effectLst/>
                <a:uFillTx/>
                <a:latin typeface="Arial"/>
                <a:ea typeface="新細明體"/>
              </a:rPr>
              <a:t>, </a:t>
            </a:r>
            <a:r>
              <a:rPr b="0" lang="en-US" sz="1800" strike="noStrike" u="sng">
                <a:solidFill>
                  <a:schemeClr val="dk1"/>
                </a:solidFill>
                <a:effectLst/>
                <a:uFillTx/>
                <a:latin typeface="Arial"/>
                <a:ea typeface="新細明體"/>
                <a:hlinkClick r:id="rId4"/>
              </a:rPr>
              <a:t>http://www.msn.com</a:t>
            </a:r>
            <a:r>
              <a:rPr b="0" lang="en-US" sz="1800" strike="noStrike" u="none">
                <a:solidFill>
                  <a:schemeClr val="dk1"/>
                </a:solidFill>
                <a:effectLst/>
                <a:uFillTx/>
                <a:latin typeface="Arial"/>
                <a:ea typeface="新細明體"/>
              </a:rPr>
              <a:t>  </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Projects: will be assigned every week or every other week (30%) </a:t>
            </a:r>
            <a:endParaRPr b="0" lang="en-US" sz="1800" strike="noStrike" u="none">
              <a:solidFill>
                <a:schemeClr val="dk1"/>
              </a:solidFill>
              <a:effectLst/>
              <a:uFillTx/>
              <a:latin typeface="Arial"/>
            </a:endParaRPr>
          </a:p>
          <a:p>
            <a:pPr marL="465120" indent="-465120">
              <a:lnSpc>
                <a:spcPct val="100000"/>
              </a:lnSpc>
              <a:spcBef>
                <a:spcPts val="360"/>
              </a:spcBef>
              <a:buClr>
                <a:srgbClr val="8a288f"/>
              </a:buClr>
              <a:buFont typeface="Arial"/>
              <a:buChar char="•"/>
            </a:pPr>
            <a:r>
              <a:rPr b="0" lang="en-US" sz="1800" strike="noStrike" u="none">
                <a:solidFill>
                  <a:schemeClr val="dk1"/>
                </a:solidFill>
                <a:effectLst/>
                <a:uFillTx/>
                <a:latin typeface="Arial"/>
                <a:ea typeface="新細明體"/>
              </a:rPr>
              <a:t>Examinations: one midterm (30%) and one final (40%)</a:t>
            </a:r>
            <a:endParaRPr b="0" lang="en-US" sz="1800" strike="noStrike" u="none">
              <a:solidFill>
                <a:schemeClr val="dk1"/>
              </a:solidFill>
              <a:effectLst/>
              <a:uFillTx/>
              <a:latin typeface="Arial"/>
            </a:endParaRPr>
          </a:p>
          <a:p>
            <a:pPr indent="0">
              <a:lnSpc>
                <a:spcPct val="80000"/>
              </a:lnSpc>
              <a:spcBef>
                <a:spcPts val="360"/>
              </a:spcBef>
              <a:buNone/>
            </a:pPr>
            <a:endParaRPr b="0" lang="en-US" sz="1800" strike="noStrike" u="none">
              <a:solidFill>
                <a:schemeClr val="dk1"/>
              </a:solidFill>
              <a:effectLst/>
              <a:uFillTx/>
              <a:latin typeface="Arial"/>
            </a:endParaRPr>
          </a:p>
        </p:txBody>
      </p:sp>
      <p:pic>
        <p:nvPicPr>
          <p:cNvPr id="288" name="Picture 2" descr="Book cover reads title and name of the author as follows: “DISCOVERING COMPUTERS 2018: Digital Technology, Data, and Devices,” and “VERMAAT, SEBOK, FREUND, CAMPBELL, and FRYDENBERG.” Colorful patterns are shown above and below the title of the book."/>
          <p:cNvPicPr/>
          <p:nvPr/>
        </p:nvPicPr>
        <p:blipFill>
          <a:blip r:embed="rId5"/>
          <a:stretch/>
        </p:blipFill>
        <p:spPr>
          <a:xfrm>
            <a:off x="5356080" y="1393560"/>
            <a:ext cx="3558960" cy="463392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xit" presetID="1">
                                  <p:stCondLst>
                                    <p:cond delay="0"/>
                                  </p:stCondLst>
                                  <p:childTnLst>
                                    <p:set>
                                      <p:cBhvr>
                                        <p:cTn id="10" dur="1" fill="hold">
                                          <p:stCondLst>
                                            <p:cond delay="0"/>
                                          </p:stCondLst>
                                        </p:cTn>
                                        <p:tgtEl>
                                          <p:spTgt spid="2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dk1"/>
              </a:solidFill>
              <a:effectLst/>
              <a:uFillTx/>
              <a:latin typeface="Arial"/>
            </a:endParaRPr>
          </a:p>
        </p:txBody>
      </p:sp>
      <p:sp>
        <p:nvSpPr>
          <p:cNvPr id="343" name="PlaceHolder 2"/>
          <p:cNvSpPr>
            <a:spLocks noGrp="1"/>
          </p:cNvSpPr>
          <p:nvPr>
            <p:ph/>
          </p:nvPr>
        </p:nvSpPr>
        <p:spPr>
          <a:xfrm>
            <a:off x="304920" y="1446840"/>
            <a:ext cx="4571640" cy="4575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pic>
        <p:nvPicPr>
          <p:cNvPr id="344" name="Picture Placeholder 8" descr="The image on the left shows a desktop that contains a separate monitor, keyboard, and CPU, which is labeled as tower. The image on the right is an all-in-one computer that shows an in-built tower system within the screen."/>
          <p:cNvPicPr/>
          <p:nvPr/>
        </p:nvPicPr>
        <p:blipFill>
          <a:blip r:embed="rId1"/>
          <a:stretch/>
        </p:blipFill>
        <p:spPr>
          <a:xfrm>
            <a:off x="23040" y="762120"/>
            <a:ext cx="9298800" cy="4808880"/>
          </a:xfrm>
          <a:prstGeom prst="rect">
            <a:avLst/>
          </a:prstGeom>
          <a:noFill/>
          <a:ln w="0">
            <a:noFill/>
          </a:ln>
        </p:spPr>
      </p:pic>
      <p:sp>
        <p:nvSpPr>
          <p:cNvPr id="345" name="PlaceHolder 3"/>
          <p:cNvSpPr>
            <a:spLocks noGrp="1"/>
          </p:cNvSpPr>
          <p:nvPr>
            <p:ph/>
          </p:nvPr>
        </p:nvSpPr>
        <p:spPr>
          <a:xfrm>
            <a:off x="533520" y="5638680"/>
            <a:ext cx="7938720" cy="51228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1-4 </a:t>
            </a:r>
            <a:r>
              <a:rPr b="0" lang="en-US" sz="1800" strike="noStrike" u="none">
                <a:solidFill>
                  <a:schemeClr val="dk1"/>
                </a:solidFill>
                <a:effectLst/>
                <a:uFillTx/>
                <a:latin typeface="Arial"/>
                <a:ea typeface="Verdana"/>
              </a:rPr>
              <a:t>Some desktops have a separate tower; all-in-ones do not.</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Picture Placeholder 5" descr="An image of a server."/>
          <p:cNvPicPr/>
          <p:nvPr/>
        </p:nvPicPr>
        <p:blipFill>
          <a:blip r:embed="rId1"/>
          <a:stretch/>
        </p:blipFill>
        <p:spPr>
          <a:xfrm>
            <a:off x="2971800" y="55800"/>
            <a:ext cx="3123720" cy="5472360"/>
          </a:xfrm>
          <a:prstGeom prst="rect">
            <a:avLst/>
          </a:prstGeom>
          <a:noFill/>
          <a:ln w="0">
            <a:noFill/>
          </a:ln>
        </p:spPr>
      </p:pic>
      <p:sp>
        <p:nvSpPr>
          <p:cNvPr id="347" name="PlaceHolder 1"/>
          <p:cNvSpPr>
            <a:spLocks noGrp="1"/>
          </p:cNvSpPr>
          <p:nvPr>
            <p:ph/>
          </p:nvPr>
        </p:nvSpPr>
        <p:spPr>
          <a:xfrm>
            <a:off x="228600" y="5486400"/>
            <a:ext cx="8610120" cy="60912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1-5 </a:t>
            </a:r>
            <a:r>
              <a:rPr b="0" lang="en-US" sz="1800" strike="noStrike" u="none">
                <a:solidFill>
                  <a:schemeClr val="dk1"/>
                </a:solidFill>
                <a:effectLst/>
                <a:uFillTx/>
                <a:latin typeface="Arial"/>
                <a:ea typeface="Verdana"/>
              </a:rPr>
              <a:t>A server provides services to other computers or devices on a network.</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Mobile and Game Devices</a:t>
            </a:r>
            <a:endParaRPr b="0" lang="en-US" sz="3600" strike="noStrike" u="none">
              <a:solidFill>
                <a:schemeClr val="dk1"/>
              </a:solidFill>
              <a:effectLst/>
              <a:uFillTx/>
              <a:latin typeface="Arial"/>
            </a:endParaRPr>
          </a:p>
        </p:txBody>
      </p:sp>
      <p:sp>
        <p:nvSpPr>
          <p:cNvPr id="34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Smartphone</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Digital camera</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Portable and digital media player</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E-book reader</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Wearable device</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Game device</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51"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52"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53" name="圖片 5" descr=""/>
          <p:cNvPicPr/>
          <p:nvPr/>
        </p:nvPicPr>
        <p:blipFill>
          <a:blip r:embed="rId1"/>
          <a:stretch/>
        </p:blipFill>
        <p:spPr>
          <a:xfrm>
            <a:off x="0" y="0"/>
            <a:ext cx="9174600" cy="44953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5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5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57" name="圖片 5" descr=""/>
          <p:cNvPicPr/>
          <p:nvPr/>
        </p:nvPicPr>
        <p:blipFill>
          <a:blip r:embed="rId1"/>
          <a:stretch/>
        </p:blipFill>
        <p:spPr>
          <a:xfrm>
            <a:off x="0" y="0"/>
            <a:ext cx="8997840" cy="320004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59"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60"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61" name="圖片 5" descr=""/>
          <p:cNvPicPr/>
          <p:nvPr/>
        </p:nvPicPr>
        <p:blipFill>
          <a:blip r:embed="rId1"/>
          <a:stretch/>
        </p:blipFill>
        <p:spPr>
          <a:xfrm>
            <a:off x="0" y="0"/>
            <a:ext cx="9196560" cy="380952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63"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6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65" name="圖片 5" descr=""/>
          <p:cNvPicPr/>
          <p:nvPr/>
        </p:nvPicPr>
        <p:blipFill>
          <a:blip r:embed="rId1"/>
          <a:stretch/>
        </p:blipFill>
        <p:spPr>
          <a:xfrm>
            <a:off x="0" y="0"/>
            <a:ext cx="9143640" cy="628956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67"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68"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69" name="圖片 5" descr=""/>
          <p:cNvPicPr/>
          <p:nvPr/>
        </p:nvPicPr>
        <p:blipFill>
          <a:blip r:embed="rId1"/>
          <a:stretch/>
        </p:blipFill>
        <p:spPr>
          <a:xfrm>
            <a:off x="0" y="0"/>
            <a:ext cx="9101520" cy="320004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71"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72"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73" name="圖片 5" descr=""/>
          <p:cNvPicPr/>
          <p:nvPr/>
        </p:nvPicPr>
        <p:blipFill>
          <a:blip r:embed="rId1"/>
          <a:stretch/>
        </p:blipFill>
        <p:spPr>
          <a:xfrm>
            <a:off x="9360" y="-19080"/>
            <a:ext cx="9146160" cy="398124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7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7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77" name="圖片 5" descr=""/>
          <p:cNvPicPr/>
          <p:nvPr/>
        </p:nvPicPr>
        <p:blipFill>
          <a:blip r:embed="rId1"/>
          <a:stretch/>
        </p:blipFill>
        <p:spPr>
          <a:xfrm>
            <a:off x="0" y="0"/>
            <a:ext cx="9101160" cy="502884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7BE62427-7479-4A9A-95B2-53A2E416ECC6}" type="slidenum">
              <a:rPr b="0" lang="en-US" sz="2400" strike="noStrike" u="none">
                <a:solidFill>
                  <a:srgbClr val="8b8b8b"/>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290"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91"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rmAutofit fontScale="92500" lnSpcReduction="9999"/>
          </a:bodyPr>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新細明體"/>
              </a:rPr>
              <a:t>Chapter 1: </a:t>
            </a:r>
            <a:r>
              <a:rPr b="0" lang="en-US" sz="2800" strike="noStrike" u="none">
                <a:solidFill>
                  <a:schemeClr val="dk1"/>
                </a:solidFill>
                <a:effectLst/>
                <a:uFillTx/>
                <a:latin typeface="Arial"/>
                <a:ea typeface="新細明體"/>
              </a:rPr>
              <a:t>Introducing Today’s Technologies: Computers, Devices, and the Web</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新細明體"/>
              </a:rPr>
              <a:t>Chapter 2: </a:t>
            </a:r>
            <a:r>
              <a:rPr b="0" lang="en-US" sz="2800" strike="noStrike" u="none">
                <a:solidFill>
                  <a:schemeClr val="dk1"/>
                </a:solidFill>
                <a:effectLst/>
                <a:uFillTx/>
                <a:latin typeface="Arial"/>
                <a:ea typeface="新細明體"/>
              </a:rPr>
              <a:t>Connecting and Communicating Online: The Internet, Websites, and Media</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新細明體"/>
              </a:rPr>
              <a:t>Chapter 3: </a:t>
            </a:r>
            <a:r>
              <a:rPr b="0" lang="en-US" sz="2800" strike="noStrike" u="none">
                <a:solidFill>
                  <a:schemeClr val="dk1"/>
                </a:solidFill>
                <a:effectLst/>
                <a:uFillTx/>
                <a:latin typeface="Arial"/>
                <a:ea typeface="新細明體"/>
              </a:rPr>
              <a:t>Computers and Mobile Devices: Evaluating Options for Home and Work</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新細明體"/>
              </a:rPr>
              <a:t>Chapter 4: </a:t>
            </a:r>
            <a:r>
              <a:rPr b="0" lang="en-US" sz="2800" strike="noStrike" u="none">
                <a:solidFill>
                  <a:schemeClr val="dk1"/>
                </a:solidFill>
                <a:effectLst/>
                <a:uFillTx/>
                <a:latin typeface="Arial"/>
                <a:ea typeface="新細明體"/>
              </a:rPr>
              <a:t>Programs and Apps: Productivity, Graphics, Security, and Other Tools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新細明體"/>
              </a:rPr>
              <a:t>Chapter 5: </a:t>
            </a:r>
            <a:r>
              <a:rPr b="0" lang="en-US" sz="2800" strike="noStrike" u="none">
                <a:solidFill>
                  <a:schemeClr val="dk1"/>
                </a:solidFill>
                <a:effectLst/>
                <a:uFillTx/>
                <a:latin typeface="Arial"/>
                <a:ea typeface="新細明體"/>
              </a:rPr>
              <a:t>Digital Security, Ethics, and Privacy: Threats, Issues, and Defenses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新細明體"/>
              </a:rPr>
              <a:t>Chapter 6: </a:t>
            </a:r>
            <a:r>
              <a:rPr b="0" lang="en-US" sz="2800" strike="noStrike" u="none">
                <a:solidFill>
                  <a:schemeClr val="dk1"/>
                </a:solidFill>
                <a:effectLst/>
                <a:uFillTx/>
                <a:latin typeface="Arial"/>
                <a:ea typeface="新細明體"/>
              </a:rPr>
              <a:t>Computing Components: Processors, Memory, the Cloud, and More</a:t>
            </a:r>
            <a:endParaRPr b="0" lang="en-US" sz="2800" strike="noStrike" u="none">
              <a:solidFill>
                <a:schemeClr val="dk1"/>
              </a:solidFill>
              <a:effectLst/>
              <a:uFillTx/>
              <a:latin typeface="Arial"/>
            </a:endParaRPr>
          </a:p>
          <a:p>
            <a:pPr indent="0">
              <a:lnSpc>
                <a:spcPct val="100000"/>
              </a:lnSpc>
              <a:spcBef>
                <a:spcPts val="360"/>
              </a:spcBef>
              <a:buNone/>
              <a:tabLst>
                <a:tab algn="l" pos="0"/>
              </a:tabLst>
            </a:pP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79"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80"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81" name="圖片 5" descr=""/>
          <p:cNvPicPr/>
          <p:nvPr/>
        </p:nvPicPr>
        <p:blipFill>
          <a:blip r:embed="rId1"/>
          <a:stretch/>
        </p:blipFill>
        <p:spPr>
          <a:xfrm>
            <a:off x="0" y="0"/>
            <a:ext cx="9119160" cy="457164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83"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8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85" name="圖片 5" descr=""/>
          <p:cNvPicPr/>
          <p:nvPr/>
        </p:nvPicPr>
        <p:blipFill>
          <a:blip r:embed="rId1"/>
          <a:stretch/>
        </p:blipFill>
        <p:spPr>
          <a:xfrm>
            <a:off x="0" y="6480"/>
            <a:ext cx="9140400" cy="3879360"/>
          </a:xfrm>
          <a:prstGeom prst="rect">
            <a:avLst/>
          </a:prstGeom>
          <a:noFill/>
          <a:ln w="0">
            <a:noFill/>
          </a:ln>
        </p:spPr>
      </p:pic>
      <p:sp>
        <p:nvSpPr>
          <p:cNvPr id="386" name="文字方塊 6"/>
          <p:cNvSpPr/>
          <p:nvPr/>
        </p:nvSpPr>
        <p:spPr>
          <a:xfrm>
            <a:off x="1143000" y="4572000"/>
            <a:ext cx="5376960" cy="645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DVR: Digital Video Recording</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ESPN: Entertainment and Sports Programming Network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 and Information</a:t>
            </a:r>
            <a:r>
              <a:rPr b="0" lang="en-US" sz="3600" strike="noStrike" u="none">
                <a:solidFill>
                  <a:schemeClr val="lt1"/>
                </a:solidFill>
                <a:effectLst/>
                <a:uFillTx/>
                <a:latin typeface="Arial"/>
                <a:ea typeface="Verdana"/>
              </a:rPr>
              <a:t> (1 of 14)</a:t>
            </a:r>
            <a:endParaRPr b="0" lang="en-US" sz="3600" strike="noStrike" u="none">
              <a:solidFill>
                <a:schemeClr val="dk1"/>
              </a:solidFill>
              <a:effectLst/>
              <a:uFillTx/>
              <a:latin typeface="Arial"/>
            </a:endParaRPr>
          </a:p>
        </p:txBody>
      </p:sp>
      <p:sp>
        <p:nvSpPr>
          <p:cNvPr id="38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Computers process data (input) into information (output) and often store the data and resulting information for future use. </a:t>
            </a:r>
            <a:endParaRPr b="0" lang="en-US" sz="2800" strike="noStrike" u="none">
              <a:solidFill>
                <a:schemeClr val="dk1"/>
              </a:solidFill>
              <a:effectLst/>
              <a:uFillTx/>
              <a:latin typeface="Arial"/>
            </a:endParaRPr>
          </a:p>
          <a:p>
            <a:pPr lvl="1" marL="9144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Data is a collection of unprocessed items, which can include text, numbers, images, audio, and video. </a:t>
            </a:r>
            <a:endParaRPr b="0" lang="en-US" sz="2600" strike="noStrike" u="none">
              <a:solidFill>
                <a:schemeClr val="dk1"/>
              </a:solidFill>
              <a:effectLst/>
              <a:uFillTx/>
              <a:latin typeface="Arial"/>
            </a:endParaRPr>
          </a:p>
          <a:p>
            <a:pPr lvl="1" marL="9144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Information conveys meaning to users.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228600" y="121680"/>
            <a:ext cx="8686440" cy="844920"/>
          </a:xfrm>
          <a:prstGeom prst="rect">
            <a:avLst/>
          </a:prstGeom>
          <a:noFill/>
          <a:ln w="0">
            <a:noFill/>
          </a:ln>
        </p:spPr>
        <p:txBody>
          <a:bodyPr numCol="1" spcCol="0" lIns="91440" rIns="91440" tIns="45720" bIns="45720" anchor="ctr">
            <a:normAutofit/>
          </a:bodyPr>
          <a:p>
            <a:pPr indent="0">
              <a:buNone/>
            </a:pPr>
            <a:endParaRPr b="0" lang="en-US" sz="3600" strike="noStrike" u="none">
              <a:solidFill>
                <a:schemeClr val="dk1"/>
              </a:solidFill>
              <a:effectLst/>
              <a:uFillTx/>
              <a:latin typeface="Arial"/>
            </a:endParaRPr>
          </a:p>
        </p:txBody>
      </p:sp>
      <p:pic>
        <p:nvPicPr>
          <p:cNvPr id="390" name="Picture 1" descr="An illustration shows the three computer processes involved in producing a cash register receipt. Each step is accompanied by text and photos that explain the process.&#10;Step 1: &#10;Cashier scans or enters items purchased and the amount received from the customer. These items are entered into the computer as data. Accompanying text reads: &#10;DATA (input)&#10;2 Medium Sodas $1.49 each&#10;1 Small Turkey Sub $3.49 each&#10;1 Caesar Salad $4.49 each&#10;1 Bag of Chips $0.99 each&#10;3 Cookies $0.39 each&#10;Amount Received $20.00.&#10;A photo shows close-up shot of a person entering data in a touch screen computer.&#10;Step 2:&#10;The computer receives the entered data, stores it, processes the data into information (the receipt), and stores the resulting information. Accompanying description reads: &#10;STORAGE and PROCESSES&#10;Stores entered data; Computes each item’s total price by multiplying the quantity ordered by the item price (i.e., 2 * 1.49 = 2.98); Organizes data; Sums all item total prices to determine order total due from customer (13.12); Calculates change due to customer by subtracting the order total from amount received (20.00 - 13.12 = 6.88); Stores resulting information. &#10;A photo shows a CPU connected to the monitor in which data was entered.  &#10;Step 3:&#10;The resulting information (the cash register receipt) is printed for the customer. Accompanying photo shows a cash receipt as with text that reads as follows:&#10;Arrow Deli&#10;10 Park Street&#10;Maple River, DE 20393&#10;(734) 555-2939&#10;QTY ITEMS TOTAL&#10;2 Medium Sodas 2.98&#10;1 Small turkey Sub 3.49&#10;1 Caesar Salad 4.49 &#10;1 Bag of Chips 0.99 &#10;3 Cookies 1.17&#10;Total Due 13.12&#10;Amount Received 20.00&#10;Change 6.88&#10;Thank you! "/>
          <p:cNvPicPr/>
          <p:nvPr/>
        </p:nvPicPr>
        <p:blipFill>
          <a:blip r:embed="rId1"/>
          <a:stretch/>
        </p:blipFill>
        <p:spPr>
          <a:xfrm>
            <a:off x="1405800" y="0"/>
            <a:ext cx="6332040" cy="5257440"/>
          </a:xfrm>
          <a:prstGeom prst="rect">
            <a:avLst/>
          </a:prstGeom>
          <a:noFill/>
          <a:ln w="0">
            <a:noFill/>
          </a:ln>
        </p:spPr>
      </p:pic>
      <p:sp>
        <p:nvSpPr>
          <p:cNvPr id="391" name="PlaceHolder 2"/>
          <p:cNvSpPr>
            <a:spLocks noGrp="1"/>
          </p:cNvSpPr>
          <p:nvPr>
            <p:ph/>
          </p:nvPr>
        </p:nvSpPr>
        <p:spPr>
          <a:xfrm>
            <a:off x="304920" y="5029200"/>
            <a:ext cx="8534160" cy="121896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1-12 </a:t>
            </a:r>
            <a:r>
              <a:rPr b="0" lang="en-US" sz="1800" strike="noStrike" u="none">
                <a:solidFill>
                  <a:schemeClr val="dk1"/>
                </a:solidFill>
                <a:effectLst/>
                <a:uFillTx/>
                <a:latin typeface="Arial"/>
                <a:ea typeface="Verdana"/>
              </a:rPr>
              <a:t>A computer processes data into information. In this simplified example, the item ordered, item price, quantity ordered, and amount received all represent data (input). The computer processes the data to produce the cash register receipt (information, or output).</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654120" y="7632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 and Information (2 of 14)</a:t>
            </a:r>
            <a:endParaRPr b="0" lang="en-US" sz="3600" strike="noStrike" u="none">
              <a:solidFill>
                <a:schemeClr val="dk1"/>
              </a:solidFill>
              <a:effectLst/>
              <a:uFillTx/>
              <a:latin typeface="Arial"/>
            </a:endParaRPr>
          </a:p>
        </p:txBody>
      </p:sp>
      <p:sp>
        <p:nvSpPr>
          <p:cNvPr id="393" name="PlaceHolder 2"/>
          <p:cNvSpPr>
            <a:spLocks noGrp="1"/>
          </p:cNvSpPr>
          <p:nvPr>
            <p:ph/>
          </p:nvPr>
        </p:nvSpPr>
        <p:spPr>
          <a:xfrm>
            <a:off x="193320" y="1066680"/>
            <a:ext cx="8436600" cy="1218960"/>
          </a:xfrm>
          <a:prstGeom prst="rect">
            <a:avLst/>
          </a:prstGeom>
          <a:noFill/>
          <a:ln w="0">
            <a:noFill/>
          </a:ln>
        </p:spPr>
        <p:txBody>
          <a:bodyPr numCol="1" spcCol="0" lIns="91440" rIns="91440" tIns="45720" bIns="45720" anchor="t">
            <a:noAutofit/>
          </a:bodyPr>
          <a:p>
            <a:pPr marL="285840" indent="-28584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keyboard contains keys you press to enter data and instructions into a computer or mobile device</a:t>
            </a:r>
            <a:endParaRPr b="0" lang="en-US" sz="2800" strike="noStrike" u="none">
              <a:solidFill>
                <a:schemeClr val="dk1"/>
              </a:solidFill>
              <a:effectLst/>
              <a:uFillTx/>
              <a:latin typeface="Arial"/>
            </a:endParaRPr>
          </a:p>
        </p:txBody>
      </p:sp>
      <p:pic>
        <p:nvPicPr>
          <p:cNvPr id="394" name="Picture Placeholder 9" descr=" The first photo shows a user typing on a desktop keyboard and the second photo shows a user typing on a laptop keyboard."/>
          <p:cNvPicPr/>
          <p:nvPr/>
        </p:nvPicPr>
        <p:blipFill>
          <a:blip r:embed="rId1"/>
          <a:stretch/>
        </p:blipFill>
        <p:spPr>
          <a:xfrm>
            <a:off x="2688480" y="2209680"/>
            <a:ext cx="3940560" cy="388080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363960" y="152280"/>
            <a:ext cx="847476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 and Information (3 of 14)</a:t>
            </a:r>
            <a:endParaRPr b="0" lang="en-US" sz="3600" strike="noStrike" u="none">
              <a:solidFill>
                <a:schemeClr val="dk1"/>
              </a:solidFill>
              <a:effectLst/>
              <a:uFillTx/>
              <a:latin typeface="Arial"/>
            </a:endParaRPr>
          </a:p>
        </p:txBody>
      </p:sp>
      <p:pic>
        <p:nvPicPr>
          <p:cNvPr id="396" name="Picture Placeholder 9" descr="The first photo shows a user holding a tablet that displays an on-screen keyboard; the second photo shows a user typing on a mini keyboard on a mobile phone; and the third photo shows a user typing on a virtual keyboard. "/>
          <p:cNvPicPr/>
          <p:nvPr/>
        </p:nvPicPr>
        <p:blipFill>
          <a:blip r:embed="rId1"/>
          <a:stretch/>
        </p:blipFill>
        <p:spPr>
          <a:xfrm>
            <a:off x="-327600" y="1766520"/>
            <a:ext cx="9471240" cy="2881440"/>
          </a:xfrm>
          <a:prstGeom prst="rect">
            <a:avLst/>
          </a:prstGeom>
          <a:noFill/>
          <a:ln w="0">
            <a:noFill/>
          </a:ln>
        </p:spPr>
      </p:pic>
      <p:sp>
        <p:nvSpPr>
          <p:cNvPr id="397" name="PlaceHolder 2"/>
          <p:cNvSpPr>
            <a:spLocks noGrp="1"/>
          </p:cNvSpPr>
          <p:nvPr>
            <p:ph/>
          </p:nvPr>
        </p:nvSpPr>
        <p:spPr>
          <a:xfrm>
            <a:off x="609480" y="5389920"/>
            <a:ext cx="7966080" cy="62928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1-13 </a:t>
            </a:r>
            <a:r>
              <a:rPr b="0" lang="en-US" sz="1800" strike="noStrike" u="none">
                <a:solidFill>
                  <a:schemeClr val="dk1"/>
                </a:solidFill>
                <a:effectLst/>
                <a:uFillTx/>
                <a:latin typeface="Arial"/>
                <a:ea typeface="Verdana"/>
              </a:rPr>
              <a:t>Users have a variety of options for entering typed text.</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519120" y="76320"/>
            <a:ext cx="8032320" cy="68544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Data and Information (4 of 14)</a:t>
            </a:r>
            <a:endParaRPr b="0" lang="en-US" sz="3600" strike="noStrike" u="none">
              <a:solidFill>
                <a:schemeClr val="dk1"/>
              </a:solidFill>
              <a:effectLst/>
              <a:uFillTx/>
              <a:latin typeface="Arial"/>
            </a:endParaRPr>
          </a:p>
        </p:txBody>
      </p:sp>
      <p:sp>
        <p:nvSpPr>
          <p:cNvPr id="399" name="PlaceHolder 2"/>
          <p:cNvSpPr>
            <a:spLocks noGrp="1"/>
          </p:cNvSpPr>
          <p:nvPr>
            <p:ph/>
          </p:nvPr>
        </p:nvSpPr>
        <p:spPr>
          <a:xfrm>
            <a:off x="152280" y="990720"/>
            <a:ext cx="8838720" cy="228564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pointing device is an input device that allows a user to control a small symbol on a screen, called the pointer.</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Some mobile devices and computers enable you to speak data instructions using voice input and to capture live full-motion images using video input.</a:t>
            </a:r>
            <a:endParaRPr b="0" lang="en-US" sz="2600" strike="noStrike" u="none">
              <a:solidFill>
                <a:schemeClr val="dk1"/>
              </a:solidFill>
              <a:effectLst/>
              <a:uFillTx/>
              <a:latin typeface="Arial"/>
            </a:endParaRPr>
          </a:p>
        </p:txBody>
      </p:sp>
      <p:pic>
        <p:nvPicPr>
          <p:cNvPr id="400" name="Picture Placeholder 5" descr="The first photo shows a person holding a mouse and the second photo shows a hand operating the touchpad in laptop."/>
          <p:cNvPicPr/>
          <p:nvPr/>
        </p:nvPicPr>
        <p:blipFill>
          <a:blip r:embed="rId1"/>
          <a:stretch/>
        </p:blipFill>
        <p:spPr>
          <a:xfrm>
            <a:off x="1235880" y="3160080"/>
            <a:ext cx="6927480" cy="2562120"/>
          </a:xfrm>
          <a:prstGeom prst="rect">
            <a:avLst/>
          </a:prstGeom>
          <a:noFill/>
          <a:ln w="0">
            <a:noFill/>
          </a:ln>
        </p:spPr>
      </p:pic>
      <p:sp>
        <p:nvSpPr>
          <p:cNvPr id="401" name="PlaceHolder 3"/>
          <p:cNvSpPr>
            <a:spLocks noGrp="1"/>
          </p:cNvSpPr>
          <p:nvPr>
            <p:ph/>
          </p:nvPr>
        </p:nvSpPr>
        <p:spPr>
          <a:xfrm>
            <a:off x="1295280" y="5715000"/>
            <a:ext cx="6324120" cy="47844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1-14 </a:t>
            </a:r>
            <a:r>
              <a:rPr b="0" lang="en-US" sz="1800" strike="noStrike" u="none">
                <a:solidFill>
                  <a:schemeClr val="dk1"/>
                </a:solidFill>
                <a:effectLst/>
                <a:uFillTx/>
                <a:latin typeface="Arial"/>
                <a:ea typeface="Verdana"/>
              </a:rPr>
              <a:t>A mouse and a touchpad.</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403"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40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405" name="圖片 5" descr=""/>
          <p:cNvPicPr/>
          <p:nvPr/>
        </p:nvPicPr>
        <p:blipFill>
          <a:blip r:embed="rId1"/>
          <a:stretch/>
        </p:blipFill>
        <p:spPr>
          <a:xfrm>
            <a:off x="11880" y="0"/>
            <a:ext cx="8938800" cy="312372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380880" y="152280"/>
            <a:ext cx="8457840" cy="100368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Data and Information (5 of 14)</a:t>
            </a:r>
            <a:endParaRPr b="0" lang="en-US" sz="3600" strike="noStrike" u="none">
              <a:solidFill>
                <a:schemeClr val="dk1"/>
              </a:solidFill>
              <a:effectLst/>
              <a:uFillTx/>
              <a:latin typeface="Arial"/>
            </a:endParaRPr>
          </a:p>
        </p:txBody>
      </p:sp>
      <p:pic>
        <p:nvPicPr>
          <p:cNvPr id="407" name="Picture Placeholder 5" descr="An illustration shows three photos. The first photo shows a smartphone screen displaying a voice input option that reads “Speak now” with an illustration of a microphone. A callout pointing to the crown of the phone reads, “Microphone built into phone.” The second photo shows a woman with a wireless headset plugged in her ear while driving a car. The third photo shows a woman speaking to her parents through a video call placed through her laptop. The screen displays a live-video of her parents sitting together. &#10;"/>
          <p:cNvPicPr/>
          <p:nvPr/>
        </p:nvPicPr>
        <p:blipFill>
          <a:blip r:embed="rId1"/>
          <a:stretch/>
        </p:blipFill>
        <p:spPr>
          <a:xfrm>
            <a:off x="-37080" y="1143000"/>
            <a:ext cx="9262080" cy="4055760"/>
          </a:xfrm>
          <a:prstGeom prst="rect">
            <a:avLst/>
          </a:prstGeom>
          <a:noFill/>
          <a:ln w="0">
            <a:noFill/>
          </a:ln>
        </p:spPr>
      </p:pic>
      <p:sp>
        <p:nvSpPr>
          <p:cNvPr id="408" name="PlaceHolder 2"/>
          <p:cNvSpPr>
            <a:spLocks noGrp="1"/>
          </p:cNvSpPr>
          <p:nvPr>
            <p:ph/>
          </p:nvPr>
        </p:nvSpPr>
        <p:spPr>
          <a:xfrm>
            <a:off x="258480" y="5402160"/>
            <a:ext cx="8686440" cy="72360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1-15 </a:t>
            </a:r>
            <a:r>
              <a:rPr b="0" lang="en-US" sz="1800" strike="noStrike" u="none">
                <a:solidFill>
                  <a:schemeClr val="dk1"/>
                </a:solidFill>
                <a:effectLst/>
                <a:uFillTx/>
                <a:latin typeface="Arial"/>
                <a:ea typeface="Verdana"/>
              </a:rPr>
              <a:t>You can speak instructions into a microphone or wireless headset and capture live video on a webcam for a video call.</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302760" y="220320"/>
            <a:ext cx="8459640" cy="7538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 and Information (6 of 14)</a:t>
            </a:r>
            <a:endParaRPr b="0" lang="en-US" sz="3600" strike="noStrike" u="none">
              <a:solidFill>
                <a:schemeClr val="dk1"/>
              </a:solidFill>
              <a:effectLst/>
              <a:uFillTx/>
              <a:latin typeface="Arial"/>
            </a:endParaRPr>
          </a:p>
        </p:txBody>
      </p:sp>
      <p:sp>
        <p:nvSpPr>
          <p:cNvPr id="410" name="PlaceHolder 2"/>
          <p:cNvSpPr>
            <a:spLocks noGrp="1"/>
          </p:cNvSpPr>
          <p:nvPr>
            <p:ph/>
          </p:nvPr>
        </p:nvSpPr>
        <p:spPr>
          <a:xfrm>
            <a:off x="302760" y="1154880"/>
            <a:ext cx="8612280" cy="131580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scanner is a light-sensing input device that converts printed text and images into a form the computer can process.</a:t>
            </a:r>
            <a:endParaRPr b="0" lang="en-US" sz="2600" strike="noStrike" u="none">
              <a:solidFill>
                <a:schemeClr val="dk1"/>
              </a:solidFill>
              <a:effectLst/>
              <a:uFillTx/>
              <a:latin typeface="Arial"/>
            </a:endParaRPr>
          </a:p>
        </p:txBody>
      </p:sp>
      <p:pic>
        <p:nvPicPr>
          <p:cNvPr id="411" name="Picture Placeholder 9" descr="A photo shows a scanner."/>
          <p:cNvPicPr/>
          <p:nvPr/>
        </p:nvPicPr>
        <p:blipFill>
          <a:blip r:embed="rId1"/>
          <a:stretch/>
        </p:blipFill>
        <p:spPr>
          <a:xfrm>
            <a:off x="3053880" y="1950120"/>
            <a:ext cx="4794480" cy="4942800"/>
          </a:xfrm>
          <a:prstGeom prst="rect">
            <a:avLst/>
          </a:prstGeom>
          <a:noFill/>
          <a:ln w="0">
            <a:noFill/>
          </a:ln>
        </p:spPr>
      </p:pic>
      <p:sp>
        <p:nvSpPr>
          <p:cNvPr id="412" name="PlaceHolder 3"/>
          <p:cNvSpPr>
            <a:spLocks noGrp="1"/>
          </p:cNvSpPr>
          <p:nvPr>
            <p:ph/>
          </p:nvPr>
        </p:nvSpPr>
        <p:spPr>
          <a:xfrm>
            <a:off x="304920" y="5764680"/>
            <a:ext cx="8610120" cy="40716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1-16 </a:t>
            </a:r>
            <a:r>
              <a:rPr b="0" lang="en-US" sz="1800" strike="noStrike" u="none">
                <a:solidFill>
                  <a:schemeClr val="dk1"/>
                </a:solidFill>
                <a:effectLst/>
                <a:uFillTx/>
                <a:latin typeface="Arial"/>
                <a:ea typeface="Verdana"/>
              </a:rPr>
              <a:t>A Scanner.</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BA299093-2A13-4E8A-B5F6-E4EC50B6187F}" type="slidenum">
              <a:rPr b="0" lang="en-US" sz="2400" strike="noStrike" u="none">
                <a:solidFill>
                  <a:srgbClr val="8b8b8b"/>
                </a:solidFill>
                <a:effectLst/>
                <a:uFillTx/>
                <a:latin typeface="Arial"/>
                <a:ea typeface="ＭＳ Ｐゴシック"/>
              </a:rPr>
              <a:t>3</a:t>
            </a:fld>
            <a:endParaRPr b="0" lang="en-US" sz="2400" strike="noStrike" u="none">
              <a:solidFill>
                <a:srgbClr val="000000"/>
              </a:solidFill>
              <a:effectLst/>
              <a:uFillTx/>
              <a:latin typeface="Times New Roman"/>
            </a:endParaRPr>
          </a:p>
        </p:txBody>
      </p:sp>
      <p:sp>
        <p:nvSpPr>
          <p:cNvPr id="293"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94" name="PlaceHolder 3"/>
          <p:cNvSpPr>
            <a:spLocks noGrp="1"/>
          </p:cNvSpPr>
          <p:nvPr>
            <p:ph/>
          </p:nvPr>
        </p:nvSpPr>
        <p:spPr>
          <a:xfrm>
            <a:off x="30600" y="1295280"/>
            <a:ext cx="9143640" cy="556236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新細明體"/>
              </a:rPr>
              <a:t>Chapter 7: </a:t>
            </a:r>
            <a:r>
              <a:rPr b="0" lang="en-US" sz="2400" strike="noStrike" u="none">
                <a:solidFill>
                  <a:schemeClr val="dk1"/>
                </a:solidFill>
                <a:effectLst/>
                <a:uFillTx/>
                <a:latin typeface="Arial"/>
                <a:ea typeface="新細明體"/>
              </a:rPr>
              <a:t>Input and Output: Extending Capabilities of Computers and Mobile Devices</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新細明體"/>
              </a:rPr>
              <a:t>Chapter 8: </a:t>
            </a:r>
            <a:r>
              <a:rPr b="0" lang="en-US" sz="2400" strike="noStrike" u="none">
                <a:solidFill>
                  <a:schemeClr val="dk1"/>
                </a:solidFill>
                <a:effectLst/>
                <a:uFillTx/>
                <a:latin typeface="Arial"/>
                <a:ea typeface="新細明體"/>
              </a:rPr>
              <a:t>Digital Storage: Preserving Content Locally and on the Cloud</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新細明體"/>
              </a:rPr>
              <a:t>Chapter 9: </a:t>
            </a:r>
            <a:r>
              <a:rPr b="0" lang="en-US" sz="2400" strike="noStrike" u="none">
                <a:solidFill>
                  <a:schemeClr val="dk1"/>
                </a:solidFill>
                <a:effectLst/>
                <a:uFillTx/>
                <a:latin typeface="Arial"/>
                <a:ea typeface="新細明體"/>
              </a:rPr>
              <a:t>Operating Systems: Managing, Coordinating, and Monitoring Resources</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新細明體"/>
              </a:rPr>
              <a:t>Chapter 10: </a:t>
            </a:r>
            <a:r>
              <a:rPr b="0" lang="en-US" sz="2400" strike="noStrike" u="none">
                <a:solidFill>
                  <a:schemeClr val="dk1"/>
                </a:solidFill>
                <a:effectLst/>
                <a:uFillTx/>
                <a:latin typeface="Arial"/>
                <a:ea typeface="新細明體"/>
              </a:rPr>
              <a:t>Communicating Digital Content: Wired and Wireless Networks and Devices</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新細明體"/>
              </a:rPr>
              <a:t>Chapter 11: </a:t>
            </a:r>
            <a:r>
              <a:rPr b="0" lang="en-US" sz="2400" strike="noStrike" u="none">
                <a:solidFill>
                  <a:schemeClr val="dk1"/>
                </a:solidFill>
                <a:effectLst/>
                <a:uFillTx/>
                <a:latin typeface="Arial"/>
                <a:ea typeface="新細明體"/>
              </a:rPr>
              <a:t>Building Solutions: Database, Systems, and Application Development Tools</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新細明體"/>
              </a:rPr>
              <a:t>Chapter 12: </a:t>
            </a:r>
            <a:r>
              <a:rPr b="0" lang="en-US" sz="2400" strike="noStrike" u="none">
                <a:solidFill>
                  <a:schemeClr val="dk1"/>
                </a:solidFill>
                <a:effectLst/>
                <a:uFillTx/>
                <a:latin typeface="Arial"/>
                <a:ea typeface="新細明體"/>
              </a:rPr>
              <a:t>Working in the Enterprise: Systems, Certifications, and Careers</a:t>
            </a:r>
            <a:endParaRPr b="0" lang="en-US" sz="2400" strike="noStrike" u="none">
              <a:solidFill>
                <a:schemeClr val="dk1"/>
              </a:solidFill>
              <a:effectLst/>
              <a:uFillTx/>
              <a:latin typeface="Arial"/>
            </a:endParaRPr>
          </a:p>
          <a:p>
            <a:pPr indent="0">
              <a:lnSpc>
                <a:spcPct val="100000"/>
              </a:lnSpc>
              <a:spcBef>
                <a:spcPts val="479"/>
              </a:spcBef>
              <a:buNone/>
              <a:tabLst>
                <a:tab algn="l" pos="0"/>
              </a:tabLst>
            </a:pP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 and Information (7 of 14)</a:t>
            </a:r>
            <a:endParaRPr b="0" lang="en-US" sz="3600" strike="noStrike" u="none">
              <a:solidFill>
                <a:schemeClr val="dk1"/>
              </a:solidFill>
              <a:effectLst/>
              <a:uFillTx/>
              <a:latin typeface="Arial"/>
            </a:endParaRPr>
          </a:p>
        </p:txBody>
      </p:sp>
      <p:sp>
        <p:nvSpPr>
          <p:cNvPr id="41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t>
            </a:r>
            <a:r>
              <a:rPr b="1" lang="en-US" sz="2800" strike="noStrike" u="none">
                <a:solidFill>
                  <a:schemeClr val="dk1"/>
                </a:solidFill>
                <a:effectLst/>
                <a:uFillTx/>
                <a:latin typeface="Arial"/>
                <a:ea typeface="Verdana"/>
              </a:rPr>
              <a:t>output device </a:t>
            </a:r>
            <a:r>
              <a:rPr b="0" lang="en-US" sz="2800" strike="noStrike" u="none">
                <a:solidFill>
                  <a:schemeClr val="dk1"/>
                </a:solidFill>
                <a:effectLst/>
                <a:uFillTx/>
                <a:latin typeface="Arial"/>
                <a:ea typeface="Verdana"/>
              </a:rPr>
              <a:t>is any hardware component that conveys information from a computer or mobile device to one or more people.</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printer</a:t>
            </a:r>
            <a:r>
              <a:rPr b="0" lang="en-US" sz="2800" strike="noStrike" u="none">
                <a:solidFill>
                  <a:schemeClr val="accent6">
                    <a:lumMod val="75000"/>
                  </a:schemeClr>
                </a:solidFill>
                <a:effectLst/>
                <a:uFillTx/>
                <a:latin typeface="Arial"/>
                <a:ea typeface="Verdana"/>
              </a:rPr>
              <a:t> </a:t>
            </a:r>
            <a:r>
              <a:rPr b="0" lang="en-US" sz="2800" strike="noStrike" u="none">
                <a:solidFill>
                  <a:schemeClr val="dk1"/>
                </a:solidFill>
                <a:effectLst/>
                <a:uFillTx/>
                <a:latin typeface="Arial"/>
                <a:ea typeface="Verdana"/>
              </a:rPr>
              <a:t>is an output device that produces text and graphics on a physical medium, such as paper or other material.</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3-D printer can print solid objects, such as clothing, prosthetics, eyewear, implants, toys, parts, prototypes, and more.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80880" y="236880"/>
            <a:ext cx="8381520" cy="75384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dk1"/>
              </a:solidFill>
              <a:effectLst/>
              <a:uFillTx/>
              <a:latin typeface="Arial"/>
            </a:endParaRPr>
          </a:p>
        </p:txBody>
      </p:sp>
      <p:pic>
        <p:nvPicPr>
          <p:cNvPr id="416" name="Picture Placeholder 10" descr="An illustration shows two photos of different types of printers. The first photo shows a printer printing a color photograph. The second photo shows a 3-D printer producing a 3-D solid model. "/>
          <p:cNvPicPr/>
          <p:nvPr/>
        </p:nvPicPr>
        <p:blipFill>
          <a:blip r:embed="rId1"/>
          <a:stretch/>
        </p:blipFill>
        <p:spPr>
          <a:xfrm>
            <a:off x="391320" y="0"/>
            <a:ext cx="8263080" cy="5365080"/>
          </a:xfrm>
          <a:prstGeom prst="rect">
            <a:avLst/>
          </a:prstGeom>
          <a:noFill/>
          <a:ln w="0">
            <a:noFill/>
          </a:ln>
        </p:spPr>
      </p:pic>
      <p:sp>
        <p:nvSpPr>
          <p:cNvPr id="417" name="PlaceHolder 2"/>
          <p:cNvSpPr>
            <a:spLocks noGrp="1"/>
          </p:cNvSpPr>
          <p:nvPr>
            <p:ph/>
          </p:nvPr>
        </p:nvSpPr>
        <p:spPr>
          <a:xfrm>
            <a:off x="380880" y="5426640"/>
            <a:ext cx="8534160" cy="74520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1-17 </a:t>
            </a:r>
            <a:r>
              <a:rPr b="0" lang="en-US" sz="1800" strike="noStrike" u="none">
                <a:solidFill>
                  <a:schemeClr val="dk1"/>
                </a:solidFill>
                <a:effectLst/>
                <a:uFillTx/>
                <a:latin typeface="Arial"/>
                <a:ea typeface="Verdana"/>
              </a:rPr>
              <a:t>A printer can produce a variety of printed output including photos and 3-D solid objects.</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p:nvPr>
        </p:nvSpPr>
        <p:spPr>
          <a:xfrm>
            <a:off x="380880" y="0"/>
            <a:ext cx="8534160" cy="98892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display is an output device that visually conveys text, graphics, and video information</a:t>
            </a:r>
            <a:endParaRPr b="0" lang="en-US" sz="2800" strike="noStrike" u="none">
              <a:solidFill>
                <a:schemeClr val="dk1"/>
              </a:solidFill>
              <a:effectLst/>
              <a:uFillTx/>
              <a:latin typeface="Arial"/>
            </a:endParaRPr>
          </a:p>
        </p:txBody>
      </p:sp>
      <p:pic>
        <p:nvPicPr>
          <p:cNvPr id="419" name="Picture Placeholder 9" descr="An illustration shows five photos of different display screens: a smartphone display, a digital camera display, a tablet display, a laptop display, and a monitor display."/>
          <p:cNvPicPr/>
          <p:nvPr/>
        </p:nvPicPr>
        <p:blipFill>
          <a:blip r:embed="rId1"/>
          <a:stretch/>
        </p:blipFill>
        <p:spPr>
          <a:xfrm>
            <a:off x="1219320" y="990720"/>
            <a:ext cx="6705360" cy="4647960"/>
          </a:xfrm>
          <a:prstGeom prst="rect">
            <a:avLst/>
          </a:prstGeom>
          <a:noFill/>
          <a:ln w="0">
            <a:noFill/>
          </a:ln>
        </p:spPr>
      </p:pic>
      <p:sp>
        <p:nvSpPr>
          <p:cNvPr id="420" name="PlaceHolder 2"/>
          <p:cNvSpPr>
            <a:spLocks noGrp="1"/>
          </p:cNvSpPr>
          <p:nvPr>
            <p:ph/>
          </p:nvPr>
        </p:nvSpPr>
        <p:spPr>
          <a:xfrm>
            <a:off x="609480" y="5638680"/>
            <a:ext cx="7966080" cy="61704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1-18 </a:t>
            </a:r>
            <a:r>
              <a:rPr b="0" lang="en-US" sz="1800" strike="noStrike" u="none">
                <a:solidFill>
                  <a:schemeClr val="dk1"/>
                </a:solidFill>
                <a:effectLst/>
                <a:uFillTx/>
                <a:latin typeface="Arial"/>
                <a:ea typeface="Verdana"/>
              </a:rPr>
              <a:t>Displays vary depending on the computer or mobile device.</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p:nvPr>
        </p:nvSpPr>
        <p:spPr>
          <a:xfrm>
            <a:off x="266760" y="0"/>
            <a:ext cx="8838720" cy="182052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Speakers allow you to hear audio such as music, voice, and other sounds.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Earbuds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Headphones</a:t>
            </a:r>
            <a:endParaRPr b="0" lang="en-US" sz="2400" strike="noStrike" u="none">
              <a:solidFill>
                <a:schemeClr val="dk1"/>
              </a:solidFill>
              <a:effectLst/>
              <a:uFillTx/>
              <a:latin typeface="Arial"/>
            </a:endParaRPr>
          </a:p>
        </p:txBody>
      </p:sp>
      <p:pic>
        <p:nvPicPr>
          <p:cNvPr id="422" name="Picture Placeholder 9" descr="An illustration shows two people wearing headphones and working on computers in a workspace.&#10;"/>
          <p:cNvPicPr/>
          <p:nvPr/>
        </p:nvPicPr>
        <p:blipFill>
          <a:blip r:embed="rId1"/>
          <a:stretch/>
        </p:blipFill>
        <p:spPr>
          <a:xfrm>
            <a:off x="3124080" y="914400"/>
            <a:ext cx="6019560" cy="4486680"/>
          </a:xfrm>
          <a:prstGeom prst="rect">
            <a:avLst/>
          </a:prstGeom>
          <a:noFill/>
          <a:ln w="0">
            <a:noFill/>
          </a:ln>
        </p:spPr>
      </p:pic>
      <p:sp>
        <p:nvSpPr>
          <p:cNvPr id="423" name="PlaceHolder 2"/>
          <p:cNvSpPr>
            <a:spLocks noGrp="1"/>
          </p:cNvSpPr>
          <p:nvPr>
            <p:ph/>
          </p:nvPr>
        </p:nvSpPr>
        <p:spPr>
          <a:xfrm>
            <a:off x="152280" y="5416560"/>
            <a:ext cx="8838720" cy="75528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1-19 </a:t>
            </a:r>
            <a:r>
              <a:rPr b="0" lang="en-US" sz="1800" strike="noStrike" u="none">
                <a:solidFill>
                  <a:schemeClr val="dk1"/>
                </a:solidFill>
                <a:effectLst/>
                <a:uFillTx/>
                <a:latin typeface="Arial"/>
                <a:ea typeface="Verdana"/>
              </a:rPr>
              <a:t>In a crowded environment where speakers are not practical, users can wear headphones to hear music, voice, and other audio.</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 and Information (11 of 14)</a:t>
            </a:r>
            <a:endParaRPr b="0" lang="en-US" sz="3600" strike="noStrike" u="none">
              <a:solidFill>
                <a:schemeClr val="dk1"/>
              </a:solidFill>
              <a:effectLst/>
              <a:uFillTx/>
              <a:latin typeface="Arial"/>
            </a:endParaRPr>
          </a:p>
        </p:txBody>
      </p:sp>
      <p:sp>
        <p:nvSpPr>
          <p:cNvPr id="42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Memory</a:t>
            </a:r>
            <a:r>
              <a:rPr b="0" lang="en-US" sz="2800" strike="noStrike" u="none">
                <a:solidFill>
                  <a:schemeClr val="dk1"/>
                </a:solidFill>
                <a:effectLst/>
                <a:uFillTx/>
                <a:latin typeface="Arial"/>
                <a:ea typeface="Verdana"/>
              </a:rPr>
              <a:t> consists of electronic components that store instructions waiting to be executed and the data needed by those instructions.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computer keeps data, instructions, and information on </a:t>
            </a:r>
            <a:r>
              <a:rPr b="1" lang="en-US" sz="2800" strike="noStrike" u="none">
                <a:solidFill>
                  <a:schemeClr val="dk1"/>
                </a:solidFill>
                <a:effectLst/>
                <a:uFillTx/>
                <a:latin typeface="Arial"/>
                <a:ea typeface="Verdana"/>
              </a:rPr>
              <a:t>storage media.</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storage device </a:t>
            </a:r>
            <a:r>
              <a:rPr b="0" lang="en-US" sz="2800" strike="noStrike" u="none">
                <a:solidFill>
                  <a:schemeClr val="dk1"/>
                </a:solidFill>
                <a:effectLst/>
                <a:uFillTx/>
                <a:latin typeface="Arial"/>
                <a:ea typeface="Verdana"/>
              </a:rPr>
              <a:t>records (writes) and/or retrieves (reads) items to and from storage media.</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519120" y="215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 and Information (12 of 14)</a:t>
            </a:r>
            <a:endParaRPr b="0" lang="en-US" sz="3600" strike="noStrike" u="none">
              <a:solidFill>
                <a:schemeClr val="dk1"/>
              </a:solidFill>
              <a:effectLst/>
              <a:uFillTx/>
              <a:latin typeface="Arial"/>
            </a:endParaRPr>
          </a:p>
        </p:txBody>
      </p:sp>
      <p:grpSp>
        <p:nvGrpSpPr>
          <p:cNvPr id="427" name="群組 13"/>
          <p:cNvGrpSpPr/>
          <p:nvPr/>
        </p:nvGrpSpPr>
        <p:grpSpPr>
          <a:xfrm>
            <a:off x="1828800" y="1219320"/>
            <a:ext cx="5486040" cy="4723920"/>
            <a:chOff x="1828800" y="1219320"/>
            <a:chExt cx="5486040" cy="4723920"/>
          </a:xfrm>
        </p:grpSpPr>
        <p:pic>
          <p:nvPicPr>
            <p:cNvPr id="428" name="Picture 2" descr="固態硬碟 (SSD)"/>
            <p:cNvPicPr/>
            <p:nvPr/>
          </p:nvPicPr>
          <p:blipFill>
            <a:blip r:embed="rId1"/>
            <a:srcRect l="16302" t="7507" r="50980" b="4266"/>
            <a:stretch/>
          </p:blipFill>
          <p:spPr>
            <a:xfrm>
              <a:off x="4687920" y="1219320"/>
              <a:ext cx="2626920" cy="4723920"/>
            </a:xfrm>
            <a:prstGeom prst="rect">
              <a:avLst/>
            </a:prstGeom>
            <a:noFill/>
            <a:ln w="0">
              <a:noFill/>
            </a:ln>
          </p:spPr>
        </p:pic>
        <p:pic>
          <p:nvPicPr>
            <p:cNvPr id="429" name="Picture 2" descr="固態硬碟 (SSD)"/>
            <p:cNvPicPr/>
            <p:nvPr/>
          </p:nvPicPr>
          <p:blipFill>
            <a:blip r:embed="rId2"/>
            <a:srcRect l="48967" t="7507" r="15748" b="4266"/>
            <a:stretch/>
          </p:blipFill>
          <p:spPr>
            <a:xfrm>
              <a:off x="1828800" y="1219320"/>
              <a:ext cx="2833200" cy="4723920"/>
            </a:xfrm>
            <a:prstGeom prst="rect">
              <a:avLst/>
            </a:prstGeom>
            <a:noFill/>
            <a:ln w="0">
              <a:noFill/>
            </a:ln>
          </p:spPr>
        </p:pic>
        <p:sp>
          <p:nvSpPr>
            <p:cNvPr id="430" name="矩形 12"/>
            <p:cNvSpPr/>
            <p:nvPr/>
          </p:nvSpPr>
          <p:spPr>
            <a:xfrm>
              <a:off x="1828800" y="1346040"/>
              <a:ext cx="456840" cy="53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431" name="矩形 17"/>
            <p:cNvSpPr/>
            <p:nvPr/>
          </p:nvSpPr>
          <p:spPr>
            <a:xfrm>
              <a:off x="6858000" y="1346040"/>
              <a:ext cx="456840" cy="53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433"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43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435" name="圖片 5" descr=""/>
          <p:cNvPicPr/>
          <p:nvPr/>
        </p:nvPicPr>
        <p:blipFill>
          <a:blip r:embed="rId1"/>
          <a:stretch/>
        </p:blipFill>
        <p:spPr>
          <a:xfrm>
            <a:off x="-23400" y="0"/>
            <a:ext cx="9117720" cy="434304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 and Information (13 of 14)</a:t>
            </a:r>
            <a:endParaRPr b="0" lang="en-US" sz="3600" strike="noStrike" u="none">
              <a:solidFill>
                <a:schemeClr val="dk1"/>
              </a:solidFill>
              <a:effectLst/>
              <a:uFillTx/>
              <a:latin typeface="Arial"/>
            </a:endParaRPr>
          </a:p>
        </p:txBody>
      </p:sp>
      <p:sp>
        <p:nvSpPr>
          <p:cNvPr id="437" name="PlaceHolder 2"/>
          <p:cNvSpPr>
            <a:spLocks noGrp="1"/>
          </p:cNvSpPr>
          <p:nvPr>
            <p:ph/>
          </p:nvPr>
        </p:nvSpPr>
        <p:spPr>
          <a:xfrm>
            <a:off x="898920" y="4795920"/>
            <a:ext cx="3276360" cy="583920"/>
          </a:xfrm>
          <a:prstGeom prst="rect">
            <a:avLst/>
          </a:prstGeom>
          <a:noFill/>
          <a:ln w="0">
            <a:noFill/>
          </a:ln>
        </p:spPr>
        <p:txBody>
          <a:bodyPr numCol="1" spcCol="0" lIns="91440" rIns="91440" tIns="45720" bIns="45720" anchor="ctr">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USB Flash Drive</a:t>
            </a:r>
            <a:endParaRPr b="0" lang="en-US" sz="2600" strike="noStrike" u="none">
              <a:solidFill>
                <a:schemeClr val="dk1"/>
              </a:solidFill>
              <a:effectLst/>
              <a:uFillTx/>
              <a:latin typeface="Arial"/>
            </a:endParaRPr>
          </a:p>
        </p:txBody>
      </p:sp>
      <p:sp>
        <p:nvSpPr>
          <p:cNvPr id="438" name="PlaceHolder 3"/>
          <p:cNvSpPr>
            <a:spLocks noGrp="1"/>
          </p:cNvSpPr>
          <p:nvPr>
            <p:ph/>
          </p:nvPr>
        </p:nvSpPr>
        <p:spPr>
          <a:xfrm>
            <a:off x="4786200" y="4795920"/>
            <a:ext cx="3941280" cy="591120"/>
          </a:xfrm>
          <a:prstGeom prst="rect">
            <a:avLst/>
          </a:prstGeom>
          <a:noFill/>
          <a:ln w="0">
            <a:noFill/>
          </a:ln>
        </p:spPr>
        <p:txBody>
          <a:bodyPr numCol="1" spcCol="0" lIns="91440" rIns="91440" tIns="45720" bIns="45720" anchor="ctr">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Memory Card</a:t>
            </a:r>
            <a:endParaRPr b="0" lang="en-US" sz="2600" strike="noStrike" u="none">
              <a:solidFill>
                <a:schemeClr val="dk1"/>
              </a:solidFill>
              <a:effectLst/>
              <a:uFillTx/>
              <a:latin typeface="Arial"/>
            </a:endParaRPr>
          </a:p>
        </p:txBody>
      </p:sp>
      <p:pic>
        <p:nvPicPr>
          <p:cNvPr id="439" name="Picture 2" descr="Amazon.com: SeeDete 32GB USB Flash Drives, USB Stick, Thumb ..."/>
          <p:cNvPicPr/>
          <p:nvPr/>
        </p:nvPicPr>
        <p:blipFill>
          <a:blip r:embed="rId1"/>
          <a:srcRect l="-9789" t="0" r="-11832" b="0"/>
          <a:stretch/>
        </p:blipFill>
        <p:spPr>
          <a:xfrm>
            <a:off x="774720" y="1897560"/>
            <a:ext cx="3524760" cy="2898000"/>
          </a:xfrm>
          <a:prstGeom prst="rect">
            <a:avLst/>
          </a:prstGeom>
          <a:noFill/>
          <a:ln w="0">
            <a:noFill/>
          </a:ln>
          <a:effectLst>
            <a:outerShdw algn="tl" blurRad="50760" dir="2700000" dist="37674" rotWithShape="0">
              <a:srgbClr val="000000">
                <a:alpha val="40000"/>
              </a:srgbClr>
            </a:outerShdw>
          </a:effectLst>
        </p:spPr>
      </p:pic>
      <p:pic>
        <p:nvPicPr>
          <p:cNvPr id="440" name="Picture 4" descr="Kingston 的 SD 和 micro SD 記憶卡"/>
          <p:cNvPicPr/>
          <p:nvPr/>
        </p:nvPicPr>
        <p:blipFill>
          <a:blip r:embed="rId2"/>
          <a:srcRect l="0" t="18157" r="0" b="13198"/>
          <a:stretch/>
        </p:blipFill>
        <p:spPr>
          <a:xfrm>
            <a:off x="4857120" y="1897560"/>
            <a:ext cx="3799440" cy="2898000"/>
          </a:xfrm>
          <a:prstGeom prst="rect">
            <a:avLst/>
          </a:prstGeom>
          <a:noFill/>
          <a:ln w="0">
            <a:noFill/>
          </a:ln>
          <a:effectLst>
            <a:outerShdw algn="tl" blurRad="50760"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 and Information (14 of 14)</a:t>
            </a:r>
            <a:endParaRPr b="0" lang="en-US" sz="3600" strike="noStrike" u="none">
              <a:solidFill>
                <a:schemeClr val="dk1"/>
              </a:solidFill>
              <a:effectLst/>
              <a:uFillTx/>
              <a:latin typeface="Arial"/>
            </a:endParaRPr>
          </a:p>
        </p:txBody>
      </p:sp>
      <p:pic>
        <p:nvPicPr>
          <p:cNvPr id="442" name="Picture Placeholder 7" descr="A photo shows a DVD being inserted in the DVD drive of a laptop. &#10;"/>
          <p:cNvPicPr/>
          <p:nvPr/>
        </p:nvPicPr>
        <p:blipFill>
          <a:blip r:embed="rId1"/>
          <a:stretch/>
        </p:blipFill>
        <p:spPr>
          <a:xfrm>
            <a:off x="152280" y="1805040"/>
            <a:ext cx="4295520" cy="2962080"/>
          </a:xfrm>
          <a:prstGeom prst="rect">
            <a:avLst/>
          </a:prstGeom>
          <a:noFill/>
          <a:ln w="0">
            <a:noFill/>
          </a:ln>
        </p:spPr>
      </p:pic>
      <p:pic>
        <p:nvPicPr>
          <p:cNvPr id="443" name="Picture Placeholder 8" descr="&quot;A screenshot of JustCloud.com website shows cloud storage solutions. It shows a login field to obtain free cloud storage, and displays a detailed description on storing flies in the cloud. At the bottom, three steps on the storage process are shown with as follows: &#10;1. Choose your files. This is accompanied by an illustration of a laptop displaying various files.&#10;2. Upload to the cloud. This is accompanied by an illustration of a cloud containing the selected files. &#10;3. Access from anywhere. This is accompanied by an illustration of a smartphone and a tablet displaying the uploaded files. &quot;&#10;"/>
          <p:cNvPicPr/>
          <p:nvPr/>
        </p:nvPicPr>
        <p:blipFill>
          <a:blip r:embed="rId2"/>
          <a:stretch/>
        </p:blipFill>
        <p:spPr>
          <a:xfrm>
            <a:off x="4692960" y="1779480"/>
            <a:ext cx="4347000" cy="2987640"/>
          </a:xfrm>
          <a:prstGeom prst="rect">
            <a:avLst/>
          </a:prstGeom>
          <a:noFill/>
          <a:ln w="0">
            <a:noFill/>
          </a:ln>
        </p:spPr>
      </p:pic>
      <p:sp>
        <p:nvSpPr>
          <p:cNvPr id="444" name="PlaceHolder 2"/>
          <p:cNvSpPr>
            <a:spLocks noGrp="1"/>
          </p:cNvSpPr>
          <p:nvPr>
            <p:ph/>
          </p:nvPr>
        </p:nvSpPr>
        <p:spPr>
          <a:xfrm>
            <a:off x="762120" y="5085360"/>
            <a:ext cx="3200040" cy="533160"/>
          </a:xfrm>
          <a:prstGeom prst="rect">
            <a:avLst/>
          </a:prstGeom>
          <a:noFill/>
          <a:ln w="0">
            <a:noFill/>
          </a:ln>
        </p:spPr>
        <p:txBody>
          <a:bodyPr numCol="1" spcCol="0" lIns="91440" rIns="91440" tIns="45720" bIns="45720" anchor="t">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Optical Disc</a:t>
            </a:r>
            <a:endParaRPr b="0" lang="en-US" sz="2600" strike="noStrike" u="none">
              <a:solidFill>
                <a:schemeClr val="dk1"/>
              </a:solidFill>
              <a:effectLst/>
              <a:uFillTx/>
              <a:latin typeface="Arial"/>
            </a:endParaRPr>
          </a:p>
        </p:txBody>
      </p:sp>
      <p:sp>
        <p:nvSpPr>
          <p:cNvPr id="445" name="PlaceHolder 3"/>
          <p:cNvSpPr>
            <a:spLocks noGrp="1"/>
          </p:cNvSpPr>
          <p:nvPr>
            <p:ph/>
          </p:nvPr>
        </p:nvSpPr>
        <p:spPr>
          <a:xfrm>
            <a:off x="5181480" y="5085360"/>
            <a:ext cx="3369960" cy="533160"/>
          </a:xfrm>
          <a:prstGeom prst="rect">
            <a:avLst/>
          </a:prstGeom>
          <a:noFill/>
          <a:ln w="0">
            <a:noFill/>
          </a:ln>
        </p:spPr>
        <p:txBody>
          <a:bodyPr numCol="1" spcCol="0" lIns="91440" rIns="91440" tIns="45720" bIns="45720" anchor="t">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Cloud Storage</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447"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448"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449" name="圖片 5" descr=""/>
          <p:cNvPicPr/>
          <p:nvPr/>
        </p:nvPicPr>
        <p:blipFill>
          <a:blip r:embed="rId1"/>
          <a:stretch/>
        </p:blipFill>
        <p:spPr>
          <a:xfrm>
            <a:off x="-2880" y="1189080"/>
            <a:ext cx="9086400" cy="4038120"/>
          </a:xfrm>
          <a:prstGeom prst="rect">
            <a:avLst/>
          </a:prstGeom>
          <a:noFill/>
          <a:ln w="0">
            <a:noFill/>
          </a:ln>
        </p:spPr>
      </p:pic>
      <p:sp>
        <p:nvSpPr>
          <p:cNvPr id="450" name="文字方塊 6"/>
          <p:cNvSpPr/>
          <p:nvPr/>
        </p:nvSpPr>
        <p:spPr>
          <a:xfrm>
            <a:off x="685800" y="2438280"/>
            <a:ext cx="3362040" cy="1015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DVD: Digital Versatile Disk</a:t>
            </a:r>
            <a:endParaRPr b="0" lang="en-US"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Arial"/>
                <a:ea typeface="ＭＳ Ｐゴシック"/>
              </a:rPr>
              <a:t>DVD: Digital Video Disk</a:t>
            </a:r>
            <a:endParaRPr b="0" lang="en-US"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Arial"/>
                <a:ea typeface="ＭＳ Ｐゴシック"/>
              </a:rPr>
              <a:t>R: Recordable</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ftr" idx="49"/>
          </p:nvPr>
        </p:nvSpPr>
        <p:spPr>
          <a:xfrm>
            <a:off x="1981080" y="6370560"/>
            <a:ext cx="4723920" cy="364680"/>
          </a:xfrm>
          <a:prstGeom prst="rect">
            <a:avLst/>
          </a:prstGeom>
          <a:noFill/>
          <a:ln w="0">
            <a:noFill/>
          </a:ln>
        </p:spPr>
        <p:txBody>
          <a:bodyPr lIns="90000" rIns="90000" tIns="45000" bIns="45000" anchor="t">
            <a:noAutofit/>
          </a:bodyPr>
          <a:lstStyle>
            <a:lvl1pPr indent="0">
              <a:lnSpc>
                <a:spcPct val="100000"/>
              </a:lnSpc>
              <a:buNone/>
              <a:defRPr b="1" lang="en-US" sz="2400" strike="noStrike" u="none">
                <a:solidFill>
                  <a:schemeClr val="dk1"/>
                </a:solidFill>
                <a:effectLst/>
                <a:uFillTx/>
                <a:latin typeface="Arial"/>
                <a:ea typeface="ＭＳ Ｐゴシック"/>
              </a:defRPr>
            </a:lvl1pPr>
          </a:lstStyle>
          <a:p>
            <a:pPr indent="0">
              <a:lnSpc>
                <a:spcPct val="100000"/>
              </a:lnSpc>
              <a:buNone/>
            </a:pPr>
            <a:r>
              <a:rPr b="1" lang="en-US" sz="2400" strike="noStrike" u="none">
                <a:solidFill>
                  <a:schemeClr val="dk1"/>
                </a:solidFill>
                <a:effectLst/>
                <a:uFillTx/>
                <a:latin typeface="Arial"/>
                <a:ea typeface="ＭＳ Ｐゴシック"/>
              </a:rPr>
              <a:t>DC &amp; CV Lab.</a:t>
            </a:r>
            <a:endParaRPr b="0" lang="en-US" sz="2400" strike="noStrike" u="none">
              <a:solidFill>
                <a:srgbClr val="000000"/>
              </a:solidFill>
              <a:effectLst/>
              <a:uFillTx/>
              <a:latin typeface="Times New Roman"/>
            </a:endParaRPr>
          </a:p>
          <a:p>
            <a:pPr indent="0">
              <a:lnSpc>
                <a:spcPct val="100000"/>
              </a:lnSpc>
              <a:buNone/>
            </a:pPr>
            <a:r>
              <a:rPr b="0" lang="en-US" sz="2400" strike="noStrike" u="none">
                <a:solidFill>
                  <a:schemeClr val="dk1"/>
                </a:solidFill>
                <a:effectLst/>
                <a:uFillTx/>
                <a:latin typeface="Comic Sans MS"/>
                <a:ea typeface="ＭＳ Ｐゴシック"/>
              </a:rPr>
              <a:t> CSIE NTU</a:t>
            </a:r>
            <a:endParaRPr b="0" lang="en-US" sz="2400" strike="noStrike" u="none">
              <a:solidFill>
                <a:srgbClr val="000000"/>
              </a:solidFill>
              <a:effectLst/>
              <a:uFillTx/>
              <a:latin typeface="Times New Roman"/>
            </a:endParaRPr>
          </a:p>
        </p:txBody>
      </p:sp>
      <p:sp>
        <p:nvSpPr>
          <p:cNvPr id="296"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Drop this course, if you don’t agree.</a:t>
            </a:r>
            <a:endParaRPr b="0" lang="en-US" sz="3600" strike="noStrike" u="none">
              <a:solidFill>
                <a:schemeClr val="dk1"/>
              </a:solidFill>
              <a:effectLst/>
              <a:uFillTx/>
              <a:latin typeface="Arial"/>
            </a:endParaRPr>
          </a:p>
        </p:txBody>
      </p:sp>
      <p:sp>
        <p:nvSpPr>
          <p:cNvPr id="297"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Students will present course material.  </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I will only present Chapter 1.</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Every toddler has to fall to learn to walk.</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This is very important training for their research and presentation.</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My hearing is weak, so speak loudly unconsciously, hurt vocal cord, and cannot close properly.</a:t>
            </a:r>
            <a:endParaRPr b="0" lang="en-US" sz="2600" strike="noStrike" u="none">
              <a:solidFill>
                <a:schemeClr val="dk1"/>
              </a:solidFill>
              <a:effectLst/>
              <a:uFillTx/>
              <a:latin typeface="Arial"/>
            </a:endParaRPr>
          </a:p>
          <a:p>
            <a:pPr indent="0">
              <a:lnSpc>
                <a:spcPct val="100000"/>
              </a:lnSpc>
              <a:spcBef>
                <a:spcPts val="519"/>
              </a:spcBef>
              <a:buNone/>
            </a:pP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452"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453"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454" name="圖片 5" descr=""/>
          <p:cNvPicPr/>
          <p:nvPr/>
        </p:nvPicPr>
        <p:blipFill>
          <a:blip r:embed="rId1"/>
          <a:stretch/>
        </p:blipFill>
        <p:spPr>
          <a:xfrm>
            <a:off x="0" y="0"/>
            <a:ext cx="9143640" cy="582768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456"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457"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458" name="圖片 5" descr=""/>
          <p:cNvPicPr/>
          <p:nvPr/>
        </p:nvPicPr>
        <p:blipFill>
          <a:blip r:embed="rId1"/>
          <a:stretch/>
        </p:blipFill>
        <p:spPr>
          <a:xfrm>
            <a:off x="14760" y="0"/>
            <a:ext cx="9108720" cy="510516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The Web (3 of 8)</a:t>
            </a:r>
            <a:endParaRPr b="0" lang="en-US" sz="3600" strike="noStrike" u="none">
              <a:solidFill>
                <a:schemeClr val="dk1"/>
              </a:solidFill>
              <a:effectLst/>
              <a:uFillTx/>
              <a:latin typeface="Arial"/>
            </a:endParaRPr>
          </a:p>
        </p:txBody>
      </p:sp>
      <p:sp>
        <p:nvSpPr>
          <p:cNvPr id="46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World Wide Web (or web, for short) is a global library of information available to anyone connected to the </a:t>
            </a:r>
            <a:r>
              <a:rPr b="1" lang="en-US" sz="2800" strike="noStrike" u="none">
                <a:solidFill>
                  <a:schemeClr val="dk1"/>
                </a:solidFill>
                <a:effectLst/>
                <a:uFillTx/>
                <a:latin typeface="Arial"/>
                <a:ea typeface="Verdana"/>
              </a:rPr>
              <a:t>Internet</a:t>
            </a:r>
            <a:r>
              <a:rPr b="0" lang="en-US" sz="2800" strike="noStrike" u="none">
                <a:solidFill>
                  <a:schemeClr val="dk1"/>
                </a:solidFill>
                <a:effectLst/>
                <a:uFillTx/>
                <a:latin typeface="Arial"/>
                <a:ea typeface="Verdana"/>
              </a:rPr>
              <a:t>.</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web</a:t>
            </a:r>
            <a:r>
              <a:rPr b="0" lang="en-US" sz="2800" strike="noStrike" u="none">
                <a:solidFill>
                  <a:schemeClr val="dk1"/>
                </a:solidFill>
                <a:effectLst/>
                <a:uFillTx/>
                <a:latin typeface="Arial"/>
                <a:ea typeface="Verdana"/>
              </a:rPr>
              <a:t> consists of a worldwide collection of electronic documents, each of which is called a </a:t>
            </a:r>
            <a:r>
              <a:rPr b="1" lang="en-US" sz="2800" strike="noStrike" u="none">
                <a:solidFill>
                  <a:schemeClr val="dk1"/>
                </a:solidFill>
                <a:effectLst/>
                <a:uFillTx/>
                <a:latin typeface="Arial"/>
                <a:ea typeface="Verdana"/>
              </a:rPr>
              <a:t>webpage.</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website</a:t>
            </a:r>
            <a:r>
              <a:rPr b="0" lang="en-US" sz="2800" strike="noStrike" u="none">
                <a:solidFill>
                  <a:schemeClr val="dk1"/>
                </a:solidFill>
                <a:effectLst/>
                <a:uFillTx/>
                <a:latin typeface="Arial"/>
                <a:ea typeface="Verdana"/>
              </a:rPr>
              <a:t> is a collection of related webpages.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web server </a:t>
            </a:r>
            <a:r>
              <a:rPr b="0" lang="en-US" sz="2800" strike="noStrike" u="none">
                <a:solidFill>
                  <a:schemeClr val="dk1"/>
                </a:solidFill>
                <a:effectLst/>
                <a:uFillTx/>
                <a:latin typeface="Arial"/>
                <a:ea typeface="Verdana"/>
              </a:rPr>
              <a:t>is a computer that delivers requested webpages to your computer or mobile device.</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Picture Placeholder 10" descr="An illustration shows an internet network with many desktops, laptops, and mobile phones interconnected through satellites. The illustration shows two satellites sending signals to two receivers and a tower each, four desktops, three laptops and other gadgets interconnected to each other. A world map is shown at the background to indicate the global reach of internet.&#10;"/>
          <p:cNvPicPr/>
          <p:nvPr/>
        </p:nvPicPr>
        <p:blipFill>
          <a:blip r:embed="rId1"/>
          <a:stretch/>
        </p:blipFill>
        <p:spPr>
          <a:xfrm>
            <a:off x="5022360" y="2516400"/>
            <a:ext cx="4104000" cy="3609360"/>
          </a:xfrm>
          <a:prstGeom prst="rect">
            <a:avLst/>
          </a:prstGeom>
          <a:noFill/>
          <a:ln w="0">
            <a:noFill/>
          </a:ln>
        </p:spPr>
      </p:pic>
      <p:sp>
        <p:nvSpPr>
          <p:cNvPr id="46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The Web (1 of 8)</a:t>
            </a:r>
            <a:endParaRPr b="0" lang="en-US" sz="3600" strike="noStrike" u="none">
              <a:solidFill>
                <a:schemeClr val="dk1"/>
              </a:solidFill>
              <a:effectLst/>
              <a:uFillTx/>
              <a:latin typeface="Arial"/>
            </a:endParaRPr>
          </a:p>
        </p:txBody>
      </p:sp>
      <p:sp>
        <p:nvSpPr>
          <p:cNvPr id="46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Internet </a:t>
            </a:r>
            <a:r>
              <a:rPr b="0" lang="en-US" sz="2800" strike="noStrike" u="none">
                <a:solidFill>
                  <a:schemeClr val="dk1"/>
                </a:solidFill>
                <a:effectLst/>
                <a:uFillTx/>
                <a:latin typeface="Arial"/>
                <a:ea typeface="Verdana"/>
              </a:rPr>
              <a:t>is a worldwide collection of computer networks that connects millions of businesses, government agencies, educational institutions, and individual.</a:t>
            </a:r>
            <a:endParaRPr b="0" lang="en-US" sz="2800" strike="noStrike" u="none">
              <a:solidFill>
                <a:schemeClr val="dk1"/>
              </a:solidFill>
              <a:effectLst/>
              <a:uFillTx/>
              <a:latin typeface="Arial"/>
            </a:endParaRPr>
          </a:p>
        </p:txBody>
      </p:sp>
      <p:sp>
        <p:nvSpPr>
          <p:cNvPr id="464" name="Text Placeholder 10"/>
          <p:cNvSpPr/>
          <p:nvPr/>
        </p:nvSpPr>
        <p:spPr>
          <a:xfrm>
            <a:off x="228600" y="5241960"/>
            <a:ext cx="5714640" cy="369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tabLst>
                <a:tab algn="l" pos="0"/>
              </a:tabLst>
            </a:pPr>
            <a:r>
              <a:rPr b="1" lang="en-US" sz="1800" strike="noStrike" u="none">
                <a:solidFill>
                  <a:schemeClr val="dk1"/>
                </a:solidFill>
                <a:effectLst/>
                <a:uFillTx/>
                <a:latin typeface="Arial"/>
                <a:ea typeface="Verdana"/>
              </a:rPr>
              <a:t>Figure 1-27 </a:t>
            </a:r>
            <a:r>
              <a:rPr b="0" lang="en-US" sz="1800" strike="noStrike" u="none">
                <a:solidFill>
                  <a:schemeClr val="dk1"/>
                </a:solidFill>
                <a:effectLst/>
                <a:uFillTx/>
                <a:latin typeface="Arial"/>
                <a:ea typeface="Verdana"/>
              </a:rPr>
              <a:t>The Internet is the largest computer network, connecting millions of computers and devices around the world.</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 name="Picture Placeholder 7" descr="A screenshot shows callouts pointing to various features of a website. A callout pointing toward the title text reads, “Text.” A callout pointing to an audio link, Listen now, reads, “audio link.” A callout pointing toward illustrative icons reads, “Graphics.” A callout pointing toward a link reads, “Graphics link.” A callout pointing toward a hand-shaped pointer hovering on a link reads, “Pointer on a link.” A callout pointing toward a video thumbnail reads, “Video link.” A callout pointing toward hyperlinked text at the bottom reads, “Text link.”"/>
          <p:cNvPicPr/>
          <p:nvPr/>
        </p:nvPicPr>
        <p:blipFill>
          <a:blip r:embed="rId1"/>
          <a:srcRect l="0" t="1605" r="0" b="1605"/>
          <a:stretch/>
        </p:blipFill>
        <p:spPr>
          <a:xfrm>
            <a:off x="0" y="228600"/>
            <a:ext cx="9143640" cy="4495320"/>
          </a:xfrm>
          <a:prstGeom prst="rect">
            <a:avLst/>
          </a:prstGeom>
          <a:noFill/>
          <a:ln w="0">
            <a:noFill/>
          </a:ln>
        </p:spPr>
      </p:pic>
      <p:sp>
        <p:nvSpPr>
          <p:cNvPr id="466" name="PlaceHolder 1"/>
          <p:cNvSpPr>
            <a:spLocks noGrp="1"/>
          </p:cNvSpPr>
          <p:nvPr>
            <p:ph/>
          </p:nvPr>
        </p:nvSpPr>
        <p:spPr>
          <a:xfrm>
            <a:off x="304920" y="4962600"/>
            <a:ext cx="8610120" cy="113328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1-28 </a:t>
            </a:r>
            <a:r>
              <a:rPr b="0" lang="en-US" sz="1800" strike="noStrike" u="none">
                <a:solidFill>
                  <a:schemeClr val="dk1"/>
                </a:solidFill>
                <a:effectLst/>
                <a:uFillTx/>
                <a:latin typeface="Arial"/>
                <a:ea typeface="Verdana"/>
              </a:rPr>
              <a:t>Webpages, such as the one shown here, can display text, graphics, audio, and video on a computer or mobile device. Pointing to a link on the screen typically changes the shape of the pointer to a small hand with a pointing index finger.</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176760" y="228600"/>
            <a:ext cx="8835480" cy="6854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The Web (5 of 8)</a:t>
            </a:r>
            <a:endParaRPr b="0" lang="en-US" sz="3600" strike="noStrike" u="none">
              <a:solidFill>
                <a:schemeClr val="dk1"/>
              </a:solidFill>
              <a:effectLst/>
              <a:uFillTx/>
              <a:latin typeface="Arial"/>
            </a:endParaRPr>
          </a:p>
        </p:txBody>
      </p:sp>
      <p:sp>
        <p:nvSpPr>
          <p:cNvPr id="468" name="PlaceHolder 2"/>
          <p:cNvSpPr>
            <a:spLocks noGrp="1"/>
          </p:cNvSpPr>
          <p:nvPr>
            <p:ph/>
          </p:nvPr>
        </p:nvSpPr>
        <p:spPr>
          <a:xfrm>
            <a:off x="176760" y="1063080"/>
            <a:ext cx="8738280" cy="145440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browser</a:t>
            </a:r>
            <a:r>
              <a:rPr b="0" lang="en-US" sz="2800" strike="noStrike" u="none">
                <a:solidFill>
                  <a:schemeClr val="dk1"/>
                </a:solidFill>
                <a:effectLst/>
                <a:uFillTx/>
                <a:latin typeface="Arial"/>
                <a:ea typeface="Verdana"/>
              </a:rPr>
              <a:t> is software that enables users with an Internet connection to access and view webpages on a computer or mobile device</a:t>
            </a:r>
            <a:endParaRPr b="0" lang="en-US" sz="2800" strike="noStrike" u="none">
              <a:solidFill>
                <a:schemeClr val="dk1"/>
              </a:solidFill>
              <a:effectLst/>
              <a:uFillTx/>
              <a:latin typeface="Arial"/>
            </a:endParaRPr>
          </a:p>
        </p:txBody>
      </p:sp>
      <p:pic>
        <p:nvPicPr>
          <p:cNvPr id="469" name="Picture Placeholder 12" descr="A screenshot of a website shows seven callouts pointing to different parts of the screen. The first callout reading “browser” points to the browser name at the tab. The back button, close button, and the address of the website in the address bar are labeled by callouts. The webpage content appears in the display area; links in the webpage for different pages are labeled by a callout reading “links.” The vertical scroll bar at the right of the screen is labeled.&#10;"/>
          <p:cNvPicPr/>
          <p:nvPr/>
        </p:nvPicPr>
        <p:blipFill>
          <a:blip r:embed="rId1"/>
          <a:stretch/>
        </p:blipFill>
        <p:spPr>
          <a:xfrm>
            <a:off x="-82800" y="2514600"/>
            <a:ext cx="9260640" cy="434304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403920" y="228600"/>
            <a:ext cx="8434800" cy="8377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The Web (6 of 8)</a:t>
            </a:r>
            <a:endParaRPr b="0" lang="en-US" sz="3600" strike="noStrike" u="none">
              <a:solidFill>
                <a:schemeClr val="dk1"/>
              </a:solidFill>
              <a:effectLst/>
              <a:uFillTx/>
              <a:latin typeface="Arial"/>
            </a:endParaRPr>
          </a:p>
        </p:txBody>
      </p:sp>
      <p:sp>
        <p:nvSpPr>
          <p:cNvPr id="471" name="PlaceHolder 2"/>
          <p:cNvSpPr>
            <a:spLocks noGrp="1"/>
          </p:cNvSpPr>
          <p:nvPr>
            <p:ph/>
          </p:nvPr>
        </p:nvSpPr>
        <p:spPr>
          <a:xfrm>
            <a:off x="240120" y="1219320"/>
            <a:ext cx="8762760" cy="129492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search engine </a:t>
            </a:r>
            <a:r>
              <a:rPr b="0" lang="en-US" sz="2800" strike="noStrike" u="none">
                <a:solidFill>
                  <a:schemeClr val="dk1"/>
                </a:solidFill>
                <a:effectLst/>
                <a:uFillTx/>
                <a:latin typeface="Arial"/>
                <a:ea typeface="Verdana"/>
              </a:rPr>
              <a:t>is software that finds websites, webpages, images, videos, news, maps, and other information related to a specific topic</a:t>
            </a:r>
            <a:endParaRPr b="0" lang="en-US" sz="2800" strike="noStrike" u="none">
              <a:solidFill>
                <a:schemeClr val="dk1"/>
              </a:solidFill>
              <a:effectLst/>
              <a:uFillTx/>
              <a:latin typeface="Arial"/>
            </a:endParaRPr>
          </a:p>
        </p:txBody>
      </p:sp>
      <p:pic>
        <p:nvPicPr>
          <p:cNvPr id="472" name="Picture Placeholder 9" descr="A screenshot of the google browser search page shows different parts labeled by six callouts. The first callout reading “browser displays search engine” points to the Google browser name; the second callout reading “search text typed in Search box” points to the search word entered in the search box of the browser; the third callout reading “clicking x clears search box” points to the x symbol given at the right of the search box; the search button next to the search box is labeled by the fourth callout; the search results listed below the search box is labeled by the fifth callout reading “search text suggestions provided by search engine;” the search results appearing at the display area for the search word are labeled by the sixth callout reading &quot;clicking any link in search results displays associated webpage.”&#10;"/>
          <p:cNvPicPr/>
          <p:nvPr/>
        </p:nvPicPr>
        <p:blipFill>
          <a:blip r:embed="rId1"/>
          <a:stretch/>
        </p:blipFill>
        <p:spPr>
          <a:xfrm>
            <a:off x="1328760" y="2590920"/>
            <a:ext cx="6454080" cy="426672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Picture 4" descr="A photo shows a smart phone displaying the Facebook social media page. The page shows a Facebook member’s post followed by three links: like, comment, and share. The like option is labeled by a callout reading “friends or followers of member can ‘like’ the post, comment on it, or share it with others.”&#10;"/>
          <p:cNvPicPr/>
          <p:nvPr/>
        </p:nvPicPr>
        <p:blipFill>
          <a:blip r:embed="rId1"/>
          <a:stretch/>
        </p:blipFill>
        <p:spPr>
          <a:xfrm>
            <a:off x="6437160" y="3048120"/>
            <a:ext cx="2477880" cy="3319560"/>
          </a:xfrm>
          <a:prstGeom prst="rect">
            <a:avLst/>
          </a:prstGeom>
          <a:noFill/>
          <a:ln w="0">
            <a:noFill/>
          </a:ln>
        </p:spPr>
      </p:pic>
      <p:sp>
        <p:nvSpPr>
          <p:cNvPr id="47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The Web (7 of 8)</a:t>
            </a:r>
            <a:endParaRPr b="0" lang="en-US" sz="3600" strike="noStrike" u="none">
              <a:solidFill>
                <a:schemeClr val="dk1"/>
              </a:solidFill>
              <a:effectLst/>
              <a:uFillTx/>
              <a:latin typeface="Arial"/>
            </a:endParaRPr>
          </a:p>
        </p:txBody>
      </p:sp>
      <p:sp>
        <p:nvSpPr>
          <p:cNvPr id="475" name="PlaceHolder 2"/>
          <p:cNvSpPr>
            <a:spLocks noGrp="1"/>
          </p:cNvSpPr>
          <p:nvPr>
            <p:ph/>
          </p:nvPr>
        </p:nvSpPr>
        <p:spPr>
          <a:xfrm>
            <a:off x="228600" y="1447920"/>
            <a:ext cx="8762760" cy="267552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t>
            </a:r>
            <a:r>
              <a:rPr b="1" lang="en-US" sz="2800" strike="noStrike" u="none">
                <a:solidFill>
                  <a:schemeClr val="dk1"/>
                </a:solidFill>
                <a:effectLst/>
                <a:uFillTx/>
                <a:latin typeface="Arial"/>
                <a:ea typeface="Verdana"/>
              </a:rPr>
              <a:t>online social network</a:t>
            </a:r>
            <a:r>
              <a:rPr b="0" lang="en-US" sz="2800" strike="noStrike" u="none">
                <a:solidFill>
                  <a:schemeClr val="dk1"/>
                </a:solidFill>
                <a:effectLst/>
                <a:uFillTx/>
                <a:latin typeface="Arial"/>
                <a:ea typeface="Verdana"/>
              </a:rPr>
              <a:t>, also called a social networking site, is a website that encourages members in its online community to share their interests, ideas, stories, photos, music, and videos with other registered users.</a:t>
            </a:r>
            <a:endParaRPr b="0" lang="en-US" sz="2800" strike="noStrike" u="none">
              <a:solidFill>
                <a:schemeClr val="dk1"/>
              </a:solidFill>
              <a:effectLst/>
              <a:uFillTx/>
              <a:latin typeface="Arial"/>
            </a:endParaRPr>
          </a:p>
        </p:txBody>
      </p:sp>
      <p:sp>
        <p:nvSpPr>
          <p:cNvPr id="476" name="Text Placeholder 3"/>
          <p:cNvSpPr/>
          <p:nvPr/>
        </p:nvSpPr>
        <p:spPr>
          <a:xfrm>
            <a:off x="380880" y="5301000"/>
            <a:ext cx="6208200" cy="845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tabLst>
                <a:tab algn="l" pos="0"/>
              </a:tabLst>
            </a:pPr>
            <a:r>
              <a:rPr b="1" lang="en-US" sz="1800" strike="noStrike" u="none">
                <a:solidFill>
                  <a:schemeClr val="dk1"/>
                </a:solidFill>
                <a:effectLst/>
                <a:uFillTx/>
                <a:latin typeface="Arial"/>
                <a:ea typeface="Verdana"/>
              </a:rPr>
              <a:t>Figure 1-29</a:t>
            </a:r>
            <a:r>
              <a:rPr b="0" lang="en-US" sz="1800" strike="noStrike" u="none">
                <a:solidFill>
                  <a:schemeClr val="dk1"/>
                </a:solidFill>
                <a:effectLst/>
                <a:uFillTx/>
                <a:latin typeface="Arial"/>
                <a:ea typeface="Verdana"/>
              </a:rPr>
              <a:t> When Facebook users share, comment on, or “like” a post, the post appears on their own personal Facebook pages.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Digital Safety and Security (1 of 2)</a:t>
            </a:r>
            <a:endParaRPr b="0" lang="en-US" sz="3600" strike="noStrike" u="none">
              <a:solidFill>
                <a:schemeClr val="dk1"/>
              </a:solidFill>
              <a:effectLst/>
              <a:uFillTx/>
              <a:latin typeface="Arial"/>
            </a:endParaRPr>
          </a:p>
        </p:txBody>
      </p:sp>
      <p:sp>
        <p:nvSpPr>
          <p:cNvPr id="47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It is important that users protect their computers and mobile devices </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Viruses and Other Malware</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Privacy</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Health Concerns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Digital Safety and Security (2 of 2)</a:t>
            </a:r>
            <a:endParaRPr b="0" lang="en-US" sz="3600" strike="noStrike" u="none">
              <a:solidFill>
                <a:schemeClr val="dk1"/>
              </a:solidFill>
              <a:effectLst/>
              <a:uFillTx/>
              <a:latin typeface="Arial"/>
            </a:endParaRPr>
          </a:p>
        </p:txBody>
      </p:sp>
      <p:sp>
        <p:nvSpPr>
          <p:cNvPr id="48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Green computing </a:t>
            </a:r>
            <a:r>
              <a:rPr b="0" lang="en-US" sz="2800" strike="noStrike" u="none">
                <a:solidFill>
                  <a:schemeClr val="dk1"/>
                </a:solidFill>
                <a:effectLst/>
                <a:uFillTx/>
                <a:latin typeface="Arial"/>
                <a:ea typeface="Verdana"/>
              </a:rPr>
              <a:t>involves reducing the electricity consumed and environmental waste generated when using a computer</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Strategies include:</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Recycling</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Using energy efficient hardware and energy saving features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Regulating manufacturing processes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Extending the life of computers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Immediately donating or properly disposing of replaced computers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ftr" idx="50"/>
          </p:nvPr>
        </p:nvSpPr>
        <p:spPr>
          <a:xfrm>
            <a:off x="1981080" y="6370560"/>
            <a:ext cx="4723920" cy="364680"/>
          </a:xfrm>
          <a:prstGeom prst="rect">
            <a:avLst/>
          </a:prstGeom>
          <a:noFill/>
          <a:ln w="0">
            <a:noFill/>
          </a:ln>
        </p:spPr>
        <p:txBody>
          <a:bodyPr lIns="90000" rIns="90000" tIns="45000" bIns="45000" anchor="t">
            <a:noAutofit/>
          </a:bodyPr>
          <a:lstStyle>
            <a:lvl1pPr indent="0">
              <a:lnSpc>
                <a:spcPct val="100000"/>
              </a:lnSpc>
              <a:buNone/>
              <a:defRPr b="1" lang="en-US" sz="2400" strike="noStrike" u="none">
                <a:solidFill>
                  <a:schemeClr val="dk1"/>
                </a:solidFill>
                <a:effectLst/>
                <a:uFillTx/>
                <a:latin typeface="Arial"/>
                <a:ea typeface="ＭＳ Ｐゴシック"/>
              </a:defRPr>
            </a:lvl1pPr>
          </a:lstStyle>
          <a:p>
            <a:pPr indent="0">
              <a:lnSpc>
                <a:spcPct val="100000"/>
              </a:lnSpc>
              <a:buNone/>
            </a:pPr>
            <a:r>
              <a:rPr b="1" lang="en-US" sz="2400" strike="noStrike" u="none">
                <a:solidFill>
                  <a:schemeClr val="dk1"/>
                </a:solidFill>
                <a:effectLst/>
                <a:uFillTx/>
                <a:latin typeface="Arial"/>
                <a:ea typeface="ＭＳ Ｐゴシック"/>
              </a:rPr>
              <a:t>DC &amp; CV Lab.</a:t>
            </a:r>
            <a:endParaRPr b="0" lang="en-US" sz="2400" strike="noStrike" u="none">
              <a:solidFill>
                <a:srgbClr val="000000"/>
              </a:solidFill>
              <a:effectLst/>
              <a:uFillTx/>
              <a:latin typeface="Times New Roman"/>
            </a:endParaRPr>
          </a:p>
          <a:p>
            <a:pPr indent="0">
              <a:lnSpc>
                <a:spcPct val="100000"/>
              </a:lnSpc>
              <a:buNone/>
            </a:pPr>
            <a:r>
              <a:rPr b="0" lang="en-US" sz="2400" strike="noStrike" u="none">
                <a:solidFill>
                  <a:schemeClr val="dk1"/>
                </a:solidFill>
                <a:effectLst/>
                <a:uFillTx/>
                <a:latin typeface="Comic Sans MS"/>
                <a:ea typeface="ＭＳ Ｐゴシック"/>
              </a:rPr>
              <a:t> CSIE NTU</a:t>
            </a:r>
            <a:endParaRPr b="0" lang="en-US" sz="2400" strike="noStrike" u="none">
              <a:solidFill>
                <a:srgbClr val="000000"/>
              </a:solidFill>
              <a:effectLst/>
              <a:uFillTx/>
              <a:latin typeface="Times New Roman"/>
            </a:endParaRPr>
          </a:p>
        </p:txBody>
      </p:sp>
      <p:sp>
        <p:nvSpPr>
          <p:cNvPr id="299"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Drop this course, if you don’t agree.</a:t>
            </a:r>
            <a:endParaRPr b="0" lang="en-US" sz="3600" strike="noStrike" u="none">
              <a:solidFill>
                <a:schemeClr val="dk1"/>
              </a:solidFill>
              <a:effectLst/>
              <a:uFillTx/>
              <a:latin typeface="Arial"/>
            </a:endParaRPr>
          </a:p>
        </p:txBody>
      </p:sp>
      <p:sp>
        <p:nvSpPr>
          <p:cNvPr id="300"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Don’t complain in teaching feedback survey.</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If you agree, praise in teaching feedback.</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Programs and Apps (1 of 6)</a:t>
            </a:r>
            <a:endParaRPr b="0" lang="en-US" sz="3600" strike="noStrike" u="none">
              <a:solidFill>
                <a:schemeClr val="dk1"/>
              </a:solidFill>
              <a:effectLst/>
              <a:uFillTx/>
              <a:latin typeface="Arial"/>
            </a:endParaRPr>
          </a:p>
        </p:txBody>
      </p:sp>
      <p:sp>
        <p:nvSpPr>
          <p:cNvPr id="48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Software</a:t>
            </a:r>
            <a:r>
              <a:rPr b="0" lang="en-US" sz="2800" strike="noStrike" u="none">
                <a:solidFill>
                  <a:schemeClr val="dk1"/>
                </a:solidFill>
                <a:effectLst/>
                <a:uFillTx/>
                <a:latin typeface="Arial"/>
                <a:ea typeface="Verdana"/>
              </a:rPr>
              <a:t>, also called a </a:t>
            </a:r>
            <a:r>
              <a:rPr b="1" lang="en-US" sz="2800" strike="noStrike" u="none">
                <a:solidFill>
                  <a:schemeClr val="dk1"/>
                </a:solidFill>
                <a:effectLst/>
                <a:uFillTx/>
                <a:latin typeface="Arial"/>
                <a:ea typeface="Verdana"/>
              </a:rPr>
              <a:t>program</a:t>
            </a:r>
            <a:r>
              <a:rPr b="0" lang="en-US" sz="2800" strike="noStrike" u="none">
                <a:solidFill>
                  <a:schemeClr val="dk1"/>
                </a:solidFill>
                <a:effectLst/>
                <a:uFillTx/>
                <a:latin typeface="Arial"/>
                <a:ea typeface="Verdana"/>
              </a:rPr>
              <a:t>, tells the computer what tasks to perform and how to perform them</a:t>
            </a:r>
            <a:endParaRPr b="0" lang="en-US" sz="2800" strike="noStrike" u="none">
              <a:solidFill>
                <a:schemeClr val="dk1"/>
              </a:solidFill>
              <a:effectLst/>
              <a:uFillTx/>
              <a:latin typeface="Arial"/>
            </a:endParaRPr>
          </a:p>
          <a:p>
            <a:pPr lvl="1" marL="9144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 software</a:t>
            </a:r>
            <a:endParaRPr b="0" lang="en-US" sz="2800" strike="noStrike" u="none">
              <a:solidFill>
                <a:schemeClr val="dk1"/>
              </a:solidFill>
              <a:effectLst/>
              <a:uFillTx/>
              <a:latin typeface="Arial"/>
            </a:endParaRPr>
          </a:p>
          <a:p>
            <a:pPr lvl="2" marL="1379520" indent="-465120">
              <a:lnSpc>
                <a:spcPct val="100000"/>
              </a:lnSpc>
              <a:spcBef>
                <a:spcPts val="519"/>
              </a:spcBef>
              <a:buClr>
                <a:srgbClr val="8a288f"/>
              </a:buClr>
              <a:buFont typeface="Wingdings" charset="2"/>
              <a:buChar char=""/>
            </a:pPr>
            <a:r>
              <a:rPr b="0" lang="en-US" sz="2600" strike="noStrike" u="none">
                <a:solidFill>
                  <a:schemeClr val="dk1"/>
                </a:solidFill>
                <a:effectLst/>
                <a:uFillTx/>
                <a:latin typeface="Arial"/>
                <a:ea typeface="Verdana"/>
              </a:rPr>
              <a:t>Operating Systems</a:t>
            </a:r>
            <a:endParaRPr b="0" lang="en-US" sz="2600" strike="noStrike" u="none">
              <a:solidFill>
                <a:schemeClr val="dk1"/>
              </a:solidFill>
              <a:effectLst/>
              <a:uFillTx/>
              <a:latin typeface="Arial"/>
            </a:endParaRPr>
          </a:p>
          <a:p>
            <a:pPr lvl="1" marL="9144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application software</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3" name="Picture Placeholder 7" descr="&quot;An illustration shows the location of the appearance of icons in different operating systems of computers and smart phones as follows:&#10;macOS computers: icons appear at the bottom of the screen as a quick access tool in the home screen;&#10;Windows OS: icons appear at the bottom bar, next to the Start button, and are also available as tiles in the start menu;&#10;Android and iOS: icons appear in a grid format on the home page of a smart phone.&quot;&#10;"/>
          <p:cNvPicPr/>
          <p:nvPr/>
        </p:nvPicPr>
        <p:blipFill>
          <a:blip r:embed="rId1"/>
          <a:stretch/>
        </p:blipFill>
        <p:spPr>
          <a:xfrm>
            <a:off x="1447920" y="0"/>
            <a:ext cx="5636160" cy="5257440"/>
          </a:xfrm>
          <a:prstGeom prst="rect">
            <a:avLst/>
          </a:prstGeom>
          <a:noFill/>
          <a:ln w="0">
            <a:noFill/>
          </a:ln>
        </p:spPr>
      </p:pic>
      <p:sp>
        <p:nvSpPr>
          <p:cNvPr id="484" name="PlaceHolder 1"/>
          <p:cNvSpPr>
            <a:spLocks noGrp="1"/>
          </p:cNvSpPr>
          <p:nvPr>
            <p:ph/>
          </p:nvPr>
        </p:nvSpPr>
        <p:spPr>
          <a:xfrm>
            <a:off x="30600" y="5127120"/>
            <a:ext cx="8762760" cy="111348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1-30 </a:t>
            </a:r>
            <a:r>
              <a:rPr b="0" lang="en-US" sz="1800" strike="noStrike" u="none">
                <a:solidFill>
                  <a:schemeClr val="dk1"/>
                </a:solidFill>
                <a:effectLst/>
                <a:uFillTx/>
                <a:latin typeface="Arial"/>
                <a:ea typeface="Verdana"/>
              </a:rPr>
              <a:t>Shown here are the macOS and Windows operating systems for laptops and desktops and the Android and iOS operating systems for smartphones. You interact with these operating system interfaces by clicking or tapping their icons or tiles.</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228600" y="152280"/>
            <a:ext cx="8686440" cy="6854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Programs and Apps (3 of 6)</a:t>
            </a:r>
            <a:endParaRPr b="0" lang="en-US" sz="3600" strike="noStrike" u="none">
              <a:solidFill>
                <a:schemeClr val="dk1"/>
              </a:solidFill>
              <a:effectLst/>
              <a:uFillTx/>
              <a:latin typeface="Arial"/>
            </a:endParaRPr>
          </a:p>
        </p:txBody>
      </p:sp>
      <p:sp>
        <p:nvSpPr>
          <p:cNvPr id="486" name="PlaceHolder 2"/>
          <p:cNvSpPr>
            <a:spLocks noGrp="1"/>
          </p:cNvSpPr>
          <p:nvPr>
            <p:ph/>
          </p:nvPr>
        </p:nvSpPr>
        <p:spPr>
          <a:xfrm>
            <a:off x="228600" y="1143000"/>
            <a:ext cx="8032320" cy="685440"/>
          </a:xfrm>
          <a:prstGeom prst="rect">
            <a:avLst/>
          </a:prstGeom>
          <a:noFill/>
          <a:ln w="0">
            <a:noFill/>
          </a:ln>
        </p:spPr>
        <p:txBody>
          <a:bodyPr numCol="1" spcCol="0" lIns="91440" rIns="91440" tIns="45720" bIns="45720" anchor="t">
            <a:noAutofit/>
          </a:bodyPr>
          <a:p>
            <a:pPr lvl="1" marL="914400" indent="-457200">
              <a:lnSpc>
                <a:spcPct val="100000"/>
              </a:lnSpc>
              <a:spcBef>
                <a:spcPts val="479"/>
              </a:spcBef>
              <a:buClr>
                <a:srgbClr val="8a288f"/>
              </a:buClr>
              <a:buFont typeface="Arial"/>
              <a:buChar char="–"/>
            </a:pPr>
            <a:r>
              <a:rPr b="1" lang="en-US" sz="2400" strike="noStrike" u="none">
                <a:solidFill>
                  <a:srgbClr val="000000"/>
                </a:solidFill>
                <a:effectLst/>
                <a:uFillTx/>
                <a:latin typeface="Arial"/>
                <a:ea typeface="Verdana"/>
              </a:rPr>
              <a:t>Applications</a:t>
            </a:r>
            <a:endParaRPr b="0" lang="en-US" sz="2400" strike="noStrike" u="none">
              <a:solidFill>
                <a:schemeClr val="dk1"/>
              </a:solidFill>
              <a:effectLst/>
              <a:uFillTx/>
              <a:latin typeface="Arial"/>
            </a:endParaRPr>
          </a:p>
        </p:txBody>
      </p:sp>
      <p:grpSp>
        <p:nvGrpSpPr>
          <p:cNvPr id="487" name="群組 7"/>
          <p:cNvGrpSpPr/>
          <p:nvPr/>
        </p:nvGrpSpPr>
        <p:grpSpPr>
          <a:xfrm>
            <a:off x="1066680" y="1828800"/>
            <a:ext cx="6705360" cy="3936240"/>
            <a:chOff x="1066680" y="1828800"/>
            <a:chExt cx="6705360" cy="3936240"/>
          </a:xfrm>
        </p:grpSpPr>
        <p:sp>
          <p:nvSpPr>
            <p:cNvPr id="488" name="矩形 6"/>
            <p:cNvSpPr/>
            <p:nvPr/>
          </p:nvSpPr>
          <p:spPr>
            <a:xfrm>
              <a:off x="1066680" y="1828800"/>
              <a:ext cx="6705360" cy="393624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489" name="圖片 3" descr=""/>
            <p:cNvPicPr/>
            <p:nvPr/>
          </p:nvPicPr>
          <p:blipFill>
            <a:blip r:embed="rId1"/>
            <a:stretch/>
          </p:blipFill>
          <p:spPr>
            <a:xfrm>
              <a:off x="1066680" y="1828800"/>
              <a:ext cx="6705360" cy="1322640"/>
            </a:xfrm>
            <a:prstGeom prst="rect">
              <a:avLst/>
            </a:prstGeom>
            <a:noFill/>
            <a:ln w="0">
              <a:noFill/>
            </a:ln>
          </p:spPr>
        </p:pic>
        <p:pic>
          <p:nvPicPr>
            <p:cNvPr id="490" name="圖片 4" descr=""/>
            <p:cNvPicPr/>
            <p:nvPr/>
          </p:nvPicPr>
          <p:blipFill>
            <a:blip r:embed="rId2"/>
            <a:srcRect l="0" t="13847" r="0" b="0"/>
            <a:stretch/>
          </p:blipFill>
          <p:spPr>
            <a:xfrm>
              <a:off x="1066680" y="4474440"/>
              <a:ext cx="4718160" cy="1290600"/>
            </a:xfrm>
            <a:prstGeom prst="rect">
              <a:avLst/>
            </a:prstGeom>
            <a:noFill/>
            <a:ln w="0">
              <a:noFill/>
            </a:ln>
          </p:spPr>
        </p:pic>
        <p:pic>
          <p:nvPicPr>
            <p:cNvPr id="491" name="圖片 5" descr=""/>
            <p:cNvPicPr/>
            <p:nvPr/>
          </p:nvPicPr>
          <p:blipFill>
            <a:blip r:embed="rId3"/>
            <a:stretch/>
          </p:blipFill>
          <p:spPr>
            <a:xfrm>
              <a:off x="1066680" y="3151800"/>
              <a:ext cx="6629040" cy="1322640"/>
            </a:xfrm>
            <a:prstGeom prst="rect">
              <a:avLst/>
            </a:prstGeom>
            <a:noFill/>
            <a:ln w="0">
              <a:noFill/>
            </a:ln>
          </p:spPr>
        </p:pic>
      </p:gr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493"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49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495" name="圖片 5" descr=""/>
          <p:cNvPicPr/>
          <p:nvPr/>
        </p:nvPicPr>
        <p:blipFill>
          <a:blip r:embed="rId1"/>
          <a:stretch/>
        </p:blipFill>
        <p:spPr>
          <a:xfrm>
            <a:off x="0" y="0"/>
            <a:ext cx="9143640" cy="6091920"/>
          </a:xfrm>
          <a:prstGeom prst="rect">
            <a:avLst/>
          </a:prstGeom>
          <a:noFill/>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Programs and Apps (4 of 6)</a:t>
            </a:r>
            <a:endParaRPr b="0" lang="en-US" sz="3600" strike="noStrike" u="none">
              <a:solidFill>
                <a:schemeClr val="dk1"/>
              </a:solidFill>
              <a:effectLst/>
              <a:uFillTx/>
              <a:latin typeface="Arial"/>
            </a:endParaRPr>
          </a:p>
        </p:txBody>
      </p:sp>
      <p:sp>
        <p:nvSpPr>
          <p:cNvPr id="49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Installing a program is the process of setting up the program to work with a computer or mobile device, printer, and/or other hardware</a:t>
            </a:r>
            <a:endParaRPr b="0" lang="en-US" sz="2800" strike="noStrike" u="none">
              <a:solidFill>
                <a:schemeClr val="dk1"/>
              </a:solidFill>
              <a:effectLst/>
              <a:uFillTx/>
              <a:latin typeface="Arial"/>
            </a:endParaRPr>
          </a:p>
          <a:p>
            <a:pPr lvl="1" marL="9144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Once installed, you can run a program so that you can interact with it</a:t>
            </a:r>
            <a:endParaRPr b="0" lang="en-US" sz="2600" strike="noStrike" u="none">
              <a:solidFill>
                <a:schemeClr val="dk1"/>
              </a:solidFill>
              <a:effectLst/>
              <a:uFillTx/>
              <a:latin typeface="Arial"/>
            </a:endParaRPr>
          </a:p>
          <a:p>
            <a:pPr lvl="1" marL="9144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You interact with a program through its user interface</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Programs and Apps (5 of 6)</a:t>
            </a:r>
            <a:endParaRPr b="0" lang="en-US" sz="3600" strike="noStrike" u="none">
              <a:solidFill>
                <a:schemeClr val="dk1"/>
              </a:solidFill>
              <a:effectLst/>
              <a:uFillTx/>
              <a:latin typeface="Arial"/>
            </a:endParaRPr>
          </a:p>
        </p:txBody>
      </p:sp>
      <p:sp>
        <p:nvSpPr>
          <p:cNvPr id="499" name="PlaceHolder 2"/>
          <p:cNvSpPr>
            <a:spLocks noGrp="1"/>
          </p:cNvSpPr>
          <p:nvPr>
            <p:ph/>
          </p:nvPr>
        </p:nvSpPr>
        <p:spPr>
          <a:xfrm>
            <a:off x="228600" y="1295280"/>
            <a:ext cx="8762760" cy="225324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software developer, sometimes called a developer or programmer, is someone who develops programs and apps or writes the instructions that direct the computer or mobile device to process data into information</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501"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502"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503" name="圖片 5" descr=""/>
          <p:cNvPicPr/>
          <p:nvPr/>
        </p:nvPicPr>
        <p:blipFill>
          <a:blip r:embed="rId1"/>
          <a:stretch/>
        </p:blipFill>
        <p:spPr>
          <a:xfrm>
            <a:off x="0" y="0"/>
            <a:ext cx="9143640" cy="6526080"/>
          </a:xfrm>
          <a:prstGeom prst="rect">
            <a:avLst/>
          </a:prstGeom>
          <a:noFill/>
          <a:ln w="0">
            <a:noFill/>
          </a:ln>
        </p:spPr>
      </p:pic>
      <p:sp>
        <p:nvSpPr>
          <p:cNvPr id="504" name="文字方塊 6"/>
          <p:cNvSpPr/>
          <p:nvPr/>
        </p:nvSpPr>
        <p:spPr>
          <a:xfrm>
            <a:off x="6240600" y="27000"/>
            <a:ext cx="2903040" cy="645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chemeClr val="dk1"/>
                </a:solidFill>
                <a:effectLst/>
                <a:uFillTx/>
                <a:latin typeface="Arial"/>
                <a:ea typeface="ＭＳ Ｐゴシック"/>
              </a:rPr>
              <a:t>CD: Compact Disk</a:t>
            </a:r>
            <a:endParaRPr b="0" lang="en-US" sz="1800" strike="noStrike" u="none">
              <a:solidFill>
                <a:srgbClr val="000000"/>
              </a:solidFill>
              <a:effectLst/>
              <a:uFillTx/>
              <a:latin typeface="Arial"/>
            </a:endParaRPr>
          </a:p>
          <a:p>
            <a:pPr>
              <a:lnSpc>
                <a:spcPct val="100000"/>
              </a:lnSpc>
            </a:pPr>
            <a:r>
              <a:rPr b="0" lang="en-US" sz="1800" strike="noStrike" u="none">
                <a:solidFill>
                  <a:schemeClr val="dk1"/>
                </a:solidFill>
                <a:effectLst/>
                <a:uFillTx/>
                <a:latin typeface="Arial"/>
                <a:ea typeface="ＭＳ Ｐゴシック"/>
              </a:rPr>
              <a:t>DVD: Digital Versatile Disk</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5" name="PlaceHolder 1"/>
          <p:cNvSpPr>
            <a:spLocks noGrp="1"/>
          </p:cNvSpPr>
          <p:nvPr>
            <p:ph/>
          </p:nvPr>
        </p:nvSpPr>
        <p:spPr>
          <a:xfrm>
            <a:off x="228600" y="5486400"/>
            <a:ext cx="8322840" cy="66492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1-31 </a:t>
            </a:r>
            <a:r>
              <a:rPr b="0" lang="en-US" sz="1800" strike="noStrike" u="none">
                <a:solidFill>
                  <a:schemeClr val="dk1"/>
                </a:solidFill>
                <a:effectLst/>
                <a:uFillTx/>
                <a:latin typeface="Arial"/>
                <a:ea typeface="Verdana"/>
              </a:rPr>
              <a:t>A software developer writes instructions using Visual Basic (a) to create Payroll Information window shown here (b).</a:t>
            </a:r>
            <a:endParaRPr b="0" lang="en-US" sz="1800" strike="noStrike" u="none">
              <a:solidFill>
                <a:schemeClr val="dk1"/>
              </a:solidFill>
              <a:effectLst/>
              <a:uFillTx/>
              <a:latin typeface="Arial"/>
            </a:endParaRPr>
          </a:p>
        </p:txBody>
      </p:sp>
      <p:pic>
        <p:nvPicPr>
          <p:cNvPr id="506" name="Picture 2" descr="An illustration shows two screenshots. The first screenshot shows the program coding using visual basic for obtaining input, calculating the values, and for executing and displaying the payroll information window. The second screenshot shows the payroll information window with manual options for Employee Name, House Worked, hourly rate, and calculate button; and automatic calculations of Regular pay, Overtime pay, and Total pay.&#10;"/>
          <p:cNvPicPr/>
          <p:nvPr/>
        </p:nvPicPr>
        <p:blipFill>
          <a:blip r:embed="rId1"/>
          <a:stretch/>
        </p:blipFill>
        <p:spPr>
          <a:xfrm>
            <a:off x="664920" y="0"/>
            <a:ext cx="7450560" cy="5486040"/>
          </a:xfrm>
          <a:prstGeom prst="rect">
            <a:avLst/>
          </a:prstGeom>
          <a:noFill/>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Communications and Networks (1 of 7)</a:t>
            </a:r>
            <a:endParaRPr b="0" lang="en-US" sz="3600" strike="noStrike" u="none">
              <a:solidFill>
                <a:schemeClr val="dk1"/>
              </a:solidFill>
              <a:effectLst/>
              <a:uFillTx/>
              <a:latin typeface="Arial"/>
            </a:endParaRPr>
          </a:p>
        </p:txBody>
      </p:sp>
      <p:sp>
        <p:nvSpPr>
          <p:cNvPr id="50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In the course of a day, it is likely you use, or use information generated by, one or more of these communications technologies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Chat rooms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Email</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Fax</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FTP</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GPS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Communications and Networks (2 of 8)</a:t>
            </a:r>
            <a:endParaRPr b="0" lang="en-US" sz="3600" strike="noStrike" u="none">
              <a:solidFill>
                <a:schemeClr val="dk1"/>
              </a:solidFill>
              <a:effectLst/>
              <a:uFillTx/>
              <a:latin typeface="Arial"/>
            </a:endParaRPr>
          </a:p>
        </p:txBody>
      </p:sp>
      <p:sp>
        <p:nvSpPr>
          <p:cNvPr id="51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Instant messaging</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Internet</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Newsgroups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RSS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Videoconference</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Voice mail</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VoIP</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ftr" idx="51"/>
          </p:nvPr>
        </p:nvSpPr>
        <p:spPr>
          <a:xfrm>
            <a:off x="1981080" y="6370560"/>
            <a:ext cx="4723920" cy="364680"/>
          </a:xfrm>
          <a:prstGeom prst="rect">
            <a:avLst/>
          </a:prstGeom>
          <a:noFill/>
          <a:ln w="0">
            <a:noFill/>
          </a:ln>
        </p:spPr>
        <p:txBody>
          <a:bodyPr lIns="90000" rIns="90000" tIns="45000" bIns="45000" anchor="t">
            <a:noAutofit/>
          </a:bodyPr>
          <a:lstStyle>
            <a:lvl1pPr indent="0">
              <a:lnSpc>
                <a:spcPct val="100000"/>
              </a:lnSpc>
              <a:buNone/>
              <a:defRPr b="1" lang="en-US" sz="2400" strike="noStrike" u="none">
                <a:solidFill>
                  <a:schemeClr val="dk1"/>
                </a:solidFill>
                <a:effectLst/>
                <a:uFillTx/>
                <a:latin typeface="Arial"/>
                <a:ea typeface="ＭＳ Ｐゴシック"/>
              </a:defRPr>
            </a:lvl1pPr>
          </a:lstStyle>
          <a:p>
            <a:pPr indent="0">
              <a:lnSpc>
                <a:spcPct val="100000"/>
              </a:lnSpc>
              <a:buNone/>
            </a:pPr>
            <a:r>
              <a:rPr b="1" lang="en-US" sz="2400" strike="noStrike" u="none">
                <a:solidFill>
                  <a:schemeClr val="dk1"/>
                </a:solidFill>
                <a:effectLst/>
                <a:uFillTx/>
                <a:latin typeface="Arial"/>
                <a:ea typeface="ＭＳ Ｐゴシック"/>
              </a:rPr>
              <a:t>DC &amp; CV Lab.</a:t>
            </a:r>
            <a:endParaRPr b="0" lang="en-US" sz="2400" strike="noStrike" u="none">
              <a:solidFill>
                <a:srgbClr val="000000"/>
              </a:solidFill>
              <a:effectLst/>
              <a:uFillTx/>
              <a:latin typeface="Times New Roman"/>
            </a:endParaRPr>
          </a:p>
          <a:p>
            <a:pPr indent="0">
              <a:lnSpc>
                <a:spcPct val="100000"/>
              </a:lnSpc>
              <a:buNone/>
            </a:pPr>
            <a:r>
              <a:rPr b="0" lang="en-US" sz="2400" strike="noStrike" u="none">
                <a:solidFill>
                  <a:schemeClr val="dk1"/>
                </a:solidFill>
                <a:effectLst/>
                <a:uFillTx/>
                <a:latin typeface="Comic Sans MS"/>
                <a:ea typeface="ＭＳ Ｐゴシック"/>
              </a:rPr>
              <a:t> CSIE NTU</a:t>
            </a:r>
            <a:endParaRPr b="0" lang="en-US" sz="2400" strike="noStrike" u="none">
              <a:solidFill>
                <a:srgbClr val="000000"/>
              </a:solidFill>
              <a:effectLst/>
              <a:uFillTx/>
              <a:latin typeface="Times New Roman"/>
            </a:endParaRPr>
          </a:p>
        </p:txBody>
      </p:sp>
      <p:sp>
        <p:nvSpPr>
          <p:cNvPr id="302"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rmAutofit fontScale="92500" lnSpcReduction="9999"/>
          </a:bodyPr>
          <a:p>
            <a:pPr indent="0" algn="ctr">
              <a:lnSpc>
                <a:spcPct val="100000"/>
              </a:lnSpc>
              <a:buNone/>
            </a:pPr>
            <a:r>
              <a:rPr b="0" lang="en-US" sz="3600" strike="noStrike" u="none">
                <a:solidFill>
                  <a:schemeClr val="lt1"/>
                </a:solidFill>
                <a:effectLst/>
                <a:uFillTx/>
                <a:latin typeface="Arial"/>
              </a:rPr>
              <a:t>Please Drop This Tough Course, If Unwilling</a:t>
            </a:r>
            <a:endParaRPr b="0" lang="en-US" sz="3600" strike="noStrike" u="none">
              <a:solidFill>
                <a:schemeClr val="dk1"/>
              </a:solidFill>
              <a:effectLst/>
              <a:uFillTx/>
              <a:latin typeface="Arial"/>
            </a:endParaRPr>
          </a:p>
        </p:txBody>
      </p:sp>
      <p:sp>
        <p:nvSpPr>
          <p:cNvPr id="303"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4440" indent="-514440">
              <a:lnSpc>
                <a:spcPct val="100000"/>
              </a:lnSpc>
              <a:spcBef>
                <a:spcPts val="519"/>
              </a:spcBef>
              <a:buClr>
                <a:srgbClr val="8a288f"/>
              </a:buClr>
              <a:buFont typeface="Wingdings" charset="2"/>
              <a:buAutoNum type="arabicPeriod"/>
            </a:pPr>
            <a:r>
              <a:rPr b="0" lang="zh-TW" sz="2600" strike="noStrike" u="none">
                <a:solidFill>
                  <a:schemeClr val="dk1"/>
                </a:solidFill>
                <a:effectLst/>
                <a:uFillTx/>
                <a:latin typeface="標楷體"/>
                <a:ea typeface="標楷體"/>
              </a:rPr>
              <a:t>為了維持教學品質，我們希望真正有興趣的人才來修， 所以會嚴格點名，三次不到就會當掉。</a:t>
            </a:r>
            <a:endParaRPr b="0" lang="en-US" sz="2600" strike="noStrike" u="none">
              <a:solidFill>
                <a:schemeClr val="dk1"/>
              </a:solidFill>
              <a:effectLst/>
              <a:uFillTx/>
              <a:latin typeface="Arial"/>
            </a:endParaRPr>
          </a:p>
          <a:p>
            <a:pPr marL="514440" indent="-514440">
              <a:lnSpc>
                <a:spcPct val="100000"/>
              </a:lnSpc>
              <a:spcBef>
                <a:spcPts val="519"/>
              </a:spcBef>
              <a:buClr>
                <a:srgbClr val="8a288f"/>
              </a:buClr>
              <a:buFont typeface="Wingdings" charset="2"/>
              <a:buAutoNum type="arabicPeriod"/>
            </a:pPr>
            <a:r>
              <a:rPr b="0" lang="zh-TW" sz="2600" strike="noStrike" u="none">
                <a:solidFill>
                  <a:schemeClr val="dk1"/>
                </a:solidFill>
                <a:effectLst/>
                <a:uFillTx/>
                <a:latin typeface="標楷體"/>
                <a:ea typeface="標楷體"/>
              </a:rPr>
              <a:t>作業漏交三次就會當掉。</a:t>
            </a:r>
            <a:endParaRPr b="0" lang="en-US" sz="2600" strike="noStrike" u="none">
              <a:solidFill>
                <a:schemeClr val="dk1"/>
              </a:solidFill>
              <a:effectLst/>
              <a:uFillTx/>
              <a:latin typeface="Arial"/>
            </a:endParaRPr>
          </a:p>
          <a:p>
            <a:pPr marL="514440" indent="-514440">
              <a:lnSpc>
                <a:spcPct val="100000"/>
              </a:lnSpc>
              <a:spcBef>
                <a:spcPts val="519"/>
              </a:spcBef>
              <a:buClr>
                <a:srgbClr val="8a288f"/>
              </a:buClr>
              <a:buFont typeface="Wingdings" charset="2"/>
              <a:buAutoNum type="arabicPeriod"/>
            </a:pPr>
            <a:r>
              <a:rPr b="0" lang="zh-TW" sz="2600" strike="noStrike" u="none">
                <a:solidFill>
                  <a:schemeClr val="dk1"/>
                </a:solidFill>
                <a:effectLst/>
                <a:uFillTx/>
                <a:latin typeface="標楷體"/>
                <a:ea typeface="標楷體"/>
              </a:rPr>
              <a:t>不能吃苦的請儘速退選。</a:t>
            </a:r>
            <a:endParaRPr b="0" lang="en-US" sz="2600" strike="noStrike" u="none">
              <a:solidFill>
                <a:schemeClr val="dk1"/>
              </a:solidFill>
              <a:effectLst/>
              <a:uFillTx/>
              <a:latin typeface="Arial"/>
            </a:endParaRPr>
          </a:p>
          <a:p>
            <a:pPr marL="465120" indent="-465120">
              <a:lnSpc>
                <a:spcPct val="100000"/>
              </a:lnSpc>
              <a:spcBef>
                <a:spcPts val="519"/>
              </a:spcBef>
              <a:buNone/>
              <a:tabLst>
                <a:tab algn="l" pos="0"/>
              </a:tabLst>
            </a:pPr>
            <a:r>
              <a:rPr b="0" lang="en-US" sz="2600" strike="noStrike" u="none">
                <a:solidFill>
                  <a:schemeClr val="dk1"/>
                </a:solidFill>
                <a:effectLst/>
                <a:uFillTx/>
                <a:latin typeface="標楷體"/>
                <a:ea typeface="標楷體"/>
              </a:rPr>
              <a:t>                                                               </a:t>
            </a:r>
            <a:r>
              <a:rPr b="0" lang="en-US" sz="2600" strike="noStrike" u="none">
                <a:solidFill>
                  <a:schemeClr val="dk1"/>
                </a:solidFill>
                <a:effectLst/>
                <a:uFillTx/>
                <a:latin typeface="Arial"/>
                <a:ea typeface="Verdana"/>
              </a:rPr>
              <a:t> </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512"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513"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514" name="圖片 5" descr=""/>
          <p:cNvPicPr/>
          <p:nvPr/>
        </p:nvPicPr>
        <p:blipFill>
          <a:blip r:embed="rId1"/>
          <a:stretch/>
        </p:blipFill>
        <p:spPr>
          <a:xfrm>
            <a:off x="0" y="0"/>
            <a:ext cx="9143640" cy="6110640"/>
          </a:xfrm>
          <a:prstGeom prst="rect">
            <a:avLst/>
          </a:prstGeom>
          <a:noFill/>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5" name="Picture Placeholder 4" descr="An illustration shows the connection of gadgets to the internet as follows: a desktop computer is connected to the internet through a modem by means of cables; a laptop and two smartphones are connected to the internet wirelessly through a combination modem/router/wireless access point.&#10;"/>
          <p:cNvPicPr/>
          <p:nvPr/>
        </p:nvPicPr>
        <p:blipFill>
          <a:blip r:embed="rId1"/>
          <a:srcRect l="0" t="0" r="4049" b="0"/>
          <a:stretch/>
        </p:blipFill>
        <p:spPr>
          <a:xfrm>
            <a:off x="3967920" y="2368800"/>
            <a:ext cx="5130000" cy="3987720"/>
          </a:xfrm>
          <a:prstGeom prst="rect">
            <a:avLst/>
          </a:prstGeom>
          <a:noFill/>
          <a:ln w="0">
            <a:noFill/>
          </a:ln>
        </p:spPr>
      </p:pic>
      <p:sp>
        <p:nvSpPr>
          <p:cNvPr id="51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Communications and Networks (3 of 8)</a:t>
            </a:r>
            <a:endParaRPr b="0" lang="en-US" sz="3600" strike="noStrike" u="none">
              <a:solidFill>
                <a:schemeClr val="dk1"/>
              </a:solidFill>
              <a:effectLst/>
              <a:uFillTx/>
              <a:latin typeface="Arial"/>
            </a:endParaRPr>
          </a:p>
        </p:txBody>
      </p:sp>
      <p:sp>
        <p:nvSpPr>
          <p:cNvPr id="51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communications device</a:t>
            </a:r>
            <a:r>
              <a:rPr b="0" lang="en-US" sz="2800" strike="noStrike" u="none">
                <a:solidFill>
                  <a:schemeClr val="dk1"/>
                </a:solidFill>
                <a:effectLst/>
                <a:uFillTx/>
                <a:latin typeface="Arial"/>
                <a:ea typeface="Verdana"/>
              </a:rPr>
              <a:t> is hardware capable of transferring items from computers and devices to transmission media and vice versa</a:t>
            </a:r>
            <a:endParaRPr b="0" lang="en-US" sz="2800" strike="noStrike" u="none">
              <a:solidFill>
                <a:schemeClr val="dk1"/>
              </a:solidFill>
              <a:effectLst/>
              <a:uFillTx/>
              <a:latin typeface="Arial"/>
            </a:endParaRPr>
          </a:p>
        </p:txBody>
      </p:sp>
      <p:sp>
        <p:nvSpPr>
          <p:cNvPr id="518" name="Text Placeholder 3"/>
          <p:cNvSpPr/>
          <p:nvPr/>
        </p:nvSpPr>
        <p:spPr>
          <a:xfrm>
            <a:off x="70920" y="3981600"/>
            <a:ext cx="4729320" cy="762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tabLst>
                <a:tab algn="l" pos="0"/>
              </a:tabLst>
            </a:pPr>
            <a:r>
              <a:rPr b="1" lang="en-US" sz="1800" strike="noStrike" u="none">
                <a:solidFill>
                  <a:schemeClr val="dk1"/>
                </a:solidFill>
                <a:effectLst/>
                <a:uFillTx/>
                <a:latin typeface="Arial"/>
                <a:ea typeface="Verdana"/>
              </a:rPr>
              <a:t>Figure 1-32 </a:t>
            </a:r>
            <a:r>
              <a:rPr b="0" lang="en-US" sz="1800" strike="noStrike" u="none">
                <a:solidFill>
                  <a:schemeClr val="dk1"/>
                </a:solidFill>
                <a:effectLst/>
                <a:uFillTx/>
                <a:latin typeface="Arial"/>
                <a:ea typeface="Verdana"/>
              </a:rPr>
              <a:t>Modems, wireless access, and routers are examples of communications devices that enable communications between computers/ mobile devices and </a:t>
            </a:r>
            <a:br>
              <a:rPr sz="1800"/>
            </a:br>
            <a:r>
              <a:rPr b="0" lang="en-US" sz="1800" strike="noStrike" u="none">
                <a:solidFill>
                  <a:schemeClr val="dk1"/>
                </a:solidFill>
                <a:effectLst/>
                <a:uFillTx/>
                <a:latin typeface="Arial"/>
                <a:ea typeface="Verdana"/>
              </a:rPr>
              <a:t>the Internet. Notice that some computers and devices communicate via wires, and others communicate wirelessly.</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Communications and Networks (5 of 8)</a:t>
            </a:r>
            <a:endParaRPr b="0" lang="en-US" sz="3600" strike="noStrike" u="none">
              <a:solidFill>
                <a:schemeClr val="dk1"/>
              </a:solidFill>
              <a:effectLst/>
              <a:uFillTx/>
              <a:latin typeface="Arial"/>
            </a:endParaRPr>
          </a:p>
        </p:txBody>
      </p:sp>
      <p:sp>
        <p:nvSpPr>
          <p:cNvPr id="52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Examples of wireless communications technologies include:</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Wi-Fi</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Bluetooth</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Cellular radio</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p:nvPr>
        </p:nvSpPr>
        <p:spPr>
          <a:xfrm>
            <a:off x="152280" y="9360"/>
            <a:ext cx="8822160" cy="1373760"/>
          </a:xfrm>
          <a:prstGeom prst="rect">
            <a:avLst/>
          </a:prstGeom>
          <a:noFill/>
          <a:ln w="0">
            <a:noFill/>
          </a:ln>
        </p:spPr>
        <p:txBody>
          <a:bodyPr numCol="1" spcCol="0" lIns="91440" rIns="91440" tIns="45720" bIns="45720" anchor="t">
            <a:noAutofit/>
          </a:bodyPr>
          <a:p>
            <a:pPr indent="0">
              <a:lnSpc>
                <a:spcPct val="100000"/>
              </a:lnSpc>
              <a:spcBef>
                <a:spcPts val="561"/>
              </a:spcBef>
              <a:buNone/>
              <a:tabLst>
                <a:tab algn="l" pos="0"/>
              </a:tabLst>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network</a:t>
            </a:r>
            <a:r>
              <a:rPr b="0" lang="en-US" sz="2800" strike="noStrike" u="none">
                <a:solidFill>
                  <a:schemeClr val="dk1"/>
                </a:solidFill>
                <a:effectLst/>
                <a:uFillTx/>
                <a:latin typeface="Arial"/>
                <a:ea typeface="Verdana"/>
              </a:rPr>
              <a:t> is a collection of computers and devices connected together, often wirelessly, via communications devices and transmission media</a:t>
            </a:r>
            <a:endParaRPr b="0" lang="en-US" sz="2800" strike="noStrike" u="none">
              <a:solidFill>
                <a:schemeClr val="dk1"/>
              </a:solidFill>
              <a:effectLst/>
              <a:uFillTx/>
              <a:latin typeface="Arial"/>
            </a:endParaRPr>
          </a:p>
        </p:txBody>
      </p:sp>
      <p:pic>
        <p:nvPicPr>
          <p:cNvPr id="522" name="Picture Placeholder 3" descr="An illustration shows a central connector connected to a printer, client computer, and server computer by cables. It also shows a laptop connected wirelessly. &#10;"/>
          <p:cNvPicPr/>
          <p:nvPr/>
        </p:nvPicPr>
        <p:blipFill>
          <a:blip r:embed="rId1"/>
          <a:stretch/>
        </p:blipFill>
        <p:spPr>
          <a:xfrm>
            <a:off x="1295280" y="1273680"/>
            <a:ext cx="6073200" cy="3996000"/>
          </a:xfrm>
          <a:prstGeom prst="rect">
            <a:avLst/>
          </a:prstGeom>
          <a:noFill/>
          <a:ln w="0">
            <a:noFill/>
          </a:ln>
        </p:spPr>
      </p:pic>
      <p:sp>
        <p:nvSpPr>
          <p:cNvPr id="523" name="PlaceHolder 2"/>
          <p:cNvSpPr>
            <a:spLocks noGrp="1"/>
          </p:cNvSpPr>
          <p:nvPr>
            <p:ph/>
          </p:nvPr>
        </p:nvSpPr>
        <p:spPr>
          <a:xfrm>
            <a:off x="196560" y="5235480"/>
            <a:ext cx="8794800" cy="93636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1-33  </a:t>
            </a:r>
            <a:r>
              <a:rPr b="0" lang="en-US" sz="1800" strike="noStrike" u="none">
                <a:solidFill>
                  <a:schemeClr val="dk1"/>
                </a:solidFill>
                <a:effectLst/>
                <a:uFillTx/>
                <a:latin typeface="Arial"/>
                <a:ea typeface="Verdana"/>
              </a:rPr>
              <a:t>A server manages the resources on a network, and clients access the resources on the server. This network enables three separate computers to share the same printer, one wirelessly.</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Communications and Networks (7 of 8)</a:t>
            </a:r>
            <a:endParaRPr b="0" lang="en-US" sz="3600" strike="noStrike" u="none">
              <a:solidFill>
                <a:schemeClr val="dk1"/>
              </a:solidFill>
              <a:effectLst/>
              <a:uFillTx/>
              <a:latin typeface="Arial"/>
            </a:endParaRPr>
          </a:p>
        </p:txBody>
      </p:sp>
      <p:sp>
        <p:nvSpPr>
          <p:cNvPr id="52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Home Networks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Connect to the Internet</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Share a single high-speed Internet connection</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Access photos, music, videos, and other content</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Share devices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Play multiplayer games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Connect game consoles to the Internet</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Subscribe to and use VoIP</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Interact with other devices in a smart home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Communications and Networks (8 of 8)</a:t>
            </a:r>
            <a:endParaRPr b="0" lang="en-US" sz="3600" strike="noStrike" u="none">
              <a:solidFill>
                <a:schemeClr val="dk1"/>
              </a:solidFill>
              <a:effectLst/>
              <a:uFillTx/>
              <a:latin typeface="Arial"/>
            </a:endParaRPr>
          </a:p>
        </p:txBody>
      </p:sp>
      <p:sp>
        <p:nvSpPr>
          <p:cNvPr id="52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Business Networks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Facilitate communications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Share hardware</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Share data, information, and software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529"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530"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531" name="圖片 5" descr=""/>
          <p:cNvPicPr/>
          <p:nvPr/>
        </p:nvPicPr>
        <p:blipFill>
          <a:blip r:embed="rId1"/>
          <a:stretch/>
        </p:blipFill>
        <p:spPr>
          <a:xfrm>
            <a:off x="0" y="0"/>
            <a:ext cx="9052200" cy="5105160"/>
          </a:xfrm>
          <a:prstGeom prst="rect">
            <a:avLst/>
          </a:prstGeom>
          <a:noFill/>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533"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53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535" name="圖片 5" descr=""/>
          <p:cNvPicPr/>
          <p:nvPr/>
        </p:nvPicPr>
        <p:blipFill>
          <a:blip r:embed="rId1"/>
          <a:stretch/>
        </p:blipFill>
        <p:spPr>
          <a:xfrm>
            <a:off x="0" y="-14760"/>
            <a:ext cx="9193680" cy="5043600"/>
          </a:xfrm>
          <a:prstGeom prst="rect">
            <a:avLst/>
          </a:prstGeom>
          <a:noFill/>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Technology Uses</a:t>
            </a:r>
            <a:endParaRPr b="0" lang="en-US" sz="3600" strike="noStrike" u="none">
              <a:solidFill>
                <a:schemeClr val="dk1"/>
              </a:solidFill>
              <a:effectLst/>
              <a:uFillTx/>
              <a:latin typeface="Arial"/>
            </a:endParaRPr>
          </a:p>
        </p:txBody>
      </p:sp>
      <p:sp>
        <p:nvSpPr>
          <p:cNvPr id="537" name="PlaceHolder 2"/>
          <p:cNvSpPr>
            <a:spLocks noGrp="1"/>
          </p:cNvSpPr>
          <p:nvPr>
            <p:ph/>
          </p:nvPr>
        </p:nvSpPr>
        <p:spPr>
          <a:xfrm>
            <a:off x="152280" y="1219320"/>
            <a:ext cx="8762760" cy="4952520"/>
          </a:xfrm>
          <a:prstGeom prst="rect">
            <a:avLst/>
          </a:prstGeom>
          <a:noFill/>
          <a:ln w="0">
            <a:noFill/>
          </a:ln>
        </p:spPr>
        <p:txBody>
          <a:bodyPr numCol="1" spcCol="0" lIns="91440" rIns="91440" tIns="45720" bIns="45720" anchor="t">
            <a:noAutofit/>
          </a:bodyPr>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Education</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Government</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Finance</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Retail</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Entertainment</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Health Care</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Science</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Travel</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Publishing</a:t>
            </a:r>
            <a:endParaRPr b="0" lang="en-US" sz="2800" strike="noStrike" u="none">
              <a:solidFill>
                <a:schemeClr val="dk1"/>
              </a:solidFill>
              <a:effectLst/>
              <a:uFillTx/>
              <a:latin typeface="Arial"/>
            </a:endParaRPr>
          </a:p>
          <a:p>
            <a:pPr marL="465120" indent="-465120">
              <a:lnSpc>
                <a:spcPct val="100000"/>
              </a:lnSpc>
              <a:spcBef>
                <a:spcPts val="400"/>
              </a:spcBef>
              <a:buClr>
                <a:srgbClr val="8a288f"/>
              </a:buClr>
              <a:buFont typeface="Arial"/>
              <a:buChar char="•"/>
            </a:pPr>
            <a:r>
              <a:rPr b="0" lang="en-US" sz="2800" strike="noStrike" u="none">
                <a:solidFill>
                  <a:schemeClr val="dk1"/>
                </a:solidFill>
                <a:effectLst/>
                <a:uFillTx/>
                <a:latin typeface="Arial"/>
                <a:ea typeface="Verdana"/>
              </a:rPr>
              <a:t>Manufacturing</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363960" y="226080"/>
            <a:ext cx="8474760" cy="9298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Technology Users (1 of 3)</a:t>
            </a:r>
            <a:endParaRPr b="0" lang="en-US" sz="3600" strike="noStrike" u="none">
              <a:solidFill>
                <a:schemeClr val="dk1"/>
              </a:solidFill>
              <a:effectLst/>
              <a:uFillTx/>
              <a:latin typeface="Arial"/>
            </a:endParaRPr>
          </a:p>
        </p:txBody>
      </p:sp>
      <p:sp>
        <p:nvSpPr>
          <p:cNvPr id="539" name="PlaceHolder 2"/>
          <p:cNvSpPr>
            <a:spLocks noGrp="1"/>
          </p:cNvSpPr>
          <p:nvPr>
            <p:ph/>
          </p:nvPr>
        </p:nvSpPr>
        <p:spPr>
          <a:xfrm>
            <a:off x="1066680" y="4714200"/>
            <a:ext cx="2797560" cy="545760"/>
          </a:xfrm>
          <a:prstGeom prst="rect">
            <a:avLst/>
          </a:prstGeom>
          <a:noFill/>
          <a:ln w="0">
            <a:noFill/>
          </a:ln>
        </p:spPr>
        <p:txBody>
          <a:bodyPr numCol="1" spcCol="0" lIns="91440" rIns="91440" tIns="45720" bIns="45720" anchor="t">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Home User</a:t>
            </a:r>
            <a:endParaRPr b="0" lang="en-US" sz="2600" strike="noStrike" u="none">
              <a:solidFill>
                <a:schemeClr val="dk1"/>
              </a:solidFill>
              <a:effectLst/>
              <a:uFillTx/>
              <a:latin typeface="Arial"/>
            </a:endParaRPr>
          </a:p>
        </p:txBody>
      </p:sp>
      <p:sp>
        <p:nvSpPr>
          <p:cNvPr id="540" name="PlaceHolder 3"/>
          <p:cNvSpPr>
            <a:spLocks noGrp="1"/>
          </p:cNvSpPr>
          <p:nvPr>
            <p:ph/>
          </p:nvPr>
        </p:nvSpPr>
        <p:spPr>
          <a:xfrm>
            <a:off x="4648320" y="4714200"/>
            <a:ext cx="4055760" cy="545760"/>
          </a:xfrm>
          <a:prstGeom prst="rect">
            <a:avLst/>
          </a:prstGeom>
          <a:noFill/>
          <a:ln w="0">
            <a:noFill/>
          </a:ln>
        </p:spPr>
        <p:txBody>
          <a:bodyPr numCol="1" spcCol="0" lIns="91440" rIns="91440" tIns="45720" bIns="45720" anchor="t">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Small/Home Office User</a:t>
            </a:r>
            <a:endParaRPr b="0" lang="en-US" sz="2600" strike="noStrike" u="none">
              <a:solidFill>
                <a:schemeClr val="dk1"/>
              </a:solidFill>
              <a:effectLst/>
              <a:uFillTx/>
              <a:latin typeface="Arial"/>
            </a:endParaRPr>
          </a:p>
        </p:txBody>
      </p:sp>
      <p:pic>
        <p:nvPicPr>
          <p:cNvPr id="541" name="Picture Placeholder 20" descr="A photo shows a person working on a laptop."/>
          <p:cNvPicPr/>
          <p:nvPr/>
        </p:nvPicPr>
        <p:blipFill>
          <a:blip r:embed="rId1"/>
          <a:stretch/>
        </p:blipFill>
        <p:spPr>
          <a:xfrm>
            <a:off x="789480" y="2108520"/>
            <a:ext cx="3352320" cy="2335680"/>
          </a:xfrm>
          <a:prstGeom prst="rect">
            <a:avLst/>
          </a:prstGeom>
          <a:noFill/>
          <a:ln w="0">
            <a:noFill/>
          </a:ln>
        </p:spPr>
      </p:pic>
      <p:pic>
        <p:nvPicPr>
          <p:cNvPr id="542" name="Picture Placeholder 22" descr="A photo shows a person working on a desktop computer at home."/>
          <p:cNvPicPr/>
          <p:nvPr/>
        </p:nvPicPr>
        <p:blipFill>
          <a:blip r:embed="rId2"/>
          <a:stretch/>
        </p:blipFill>
        <p:spPr>
          <a:xfrm>
            <a:off x="5041080" y="2108520"/>
            <a:ext cx="3269880" cy="233568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Num" idx="5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AAE7ED3B-44AC-4484-A69A-6ECBCAF9D629}" type="slidenum">
              <a:rPr b="0" lang="en-US" sz="2400" strike="noStrike" u="none">
                <a:solidFill>
                  <a:srgbClr val="8b8b8b"/>
                </a:solidFill>
                <a:effectLst/>
                <a:uFillTx/>
                <a:latin typeface="Arial"/>
                <a:ea typeface="ＭＳ Ｐゴシック"/>
              </a:rPr>
              <a:t>7</a:t>
            </a:fld>
            <a:endParaRPr b="0" lang="en-US" sz="2400" strike="noStrike" u="none">
              <a:solidFill>
                <a:srgbClr val="000000"/>
              </a:solidFill>
              <a:effectLst/>
              <a:uFillTx/>
              <a:latin typeface="Times New Roman"/>
            </a:endParaRPr>
          </a:p>
        </p:txBody>
      </p:sp>
      <p:sp>
        <p:nvSpPr>
          <p:cNvPr id="305"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06"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Scan and add all figures, captions, and tables.</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Add Review Questions.</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Add Homework at end of your PPT</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Add topics and explain in detail.</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Add jokes.</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Design two questions and answers.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Technology Users (2 of 3)</a:t>
            </a:r>
            <a:endParaRPr b="0" lang="en-US" sz="3600" strike="noStrike" u="none">
              <a:solidFill>
                <a:schemeClr val="dk1"/>
              </a:solidFill>
              <a:effectLst/>
              <a:uFillTx/>
              <a:latin typeface="Arial"/>
            </a:endParaRPr>
          </a:p>
        </p:txBody>
      </p:sp>
      <p:pic>
        <p:nvPicPr>
          <p:cNvPr id="544" name="Picture Placeholder 11" descr="A photo shows a person using a mobile computer, seated on the banks of a water body."/>
          <p:cNvPicPr/>
          <p:nvPr/>
        </p:nvPicPr>
        <p:blipFill>
          <a:blip r:embed="rId1"/>
          <a:stretch/>
        </p:blipFill>
        <p:spPr>
          <a:xfrm>
            <a:off x="553680" y="1864800"/>
            <a:ext cx="3713040" cy="2491920"/>
          </a:xfrm>
          <a:prstGeom prst="rect">
            <a:avLst/>
          </a:prstGeom>
          <a:noFill/>
          <a:ln w="0">
            <a:noFill/>
          </a:ln>
        </p:spPr>
      </p:pic>
      <p:pic>
        <p:nvPicPr>
          <p:cNvPr id="545" name="Picture Placeholder 15" descr="A photo shows a person working on a desktop computer."/>
          <p:cNvPicPr/>
          <p:nvPr/>
        </p:nvPicPr>
        <p:blipFill>
          <a:blip r:embed="rId2"/>
          <a:stretch/>
        </p:blipFill>
        <p:spPr>
          <a:xfrm>
            <a:off x="4724280" y="1864800"/>
            <a:ext cx="3657240" cy="2504520"/>
          </a:xfrm>
          <a:prstGeom prst="rect">
            <a:avLst/>
          </a:prstGeom>
          <a:noFill/>
          <a:ln w="0">
            <a:noFill/>
          </a:ln>
        </p:spPr>
      </p:pic>
      <p:sp>
        <p:nvSpPr>
          <p:cNvPr id="546" name="PlaceHolder 2"/>
          <p:cNvSpPr>
            <a:spLocks noGrp="1"/>
          </p:cNvSpPr>
          <p:nvPr>
            <p:ph/>
          </p:nvPr>
        </p:nvSpPr>
        <p:spPr>
          <a:xfrm>
            <a:off x="914400" y="4648320"/>
            <a:ext cx="3085200" cy="533160"/>
          </a:xfrm>
          <a:prstGeom prst="rect">
            <a:avLst/>
          </a:prstGeom>
          <a:noFill/>
          <a:ln w="0">
            <a:noFill/>
          </a:ln>
        </p:spPr>
        <p:txBody>
          <a:bodyPr numCol="1" spcCol="0" lIns="91440" rIns="91440" tIns="45720" bIns="45720" anchor="t">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Mobile</a:t>
            </a:r>
            <a:r>
              <a:rPr b="0" lang="en-US" sz="2600" strike="noStrike" u="none">
                <a:solidFill>
                  <a:srgbClr val="ff0000"/>
                </a:solidFill>
                <a:effectLst/>
                <a:uFillTx/>
                <a:latin typeface="Arial"/>
                <a:ea typeface="Verdana"/>
              </a:rPr>
              <a:t> </a:t>
            </a:r>
            <a:r>
              <a:rPr b="0" lang="en-US" sz="2600" strike="noStrike" u="none">
                <a:solidFill>
                  <a:schemeClr val="dk1"/>
                </a:solidFill>
                <a:effectLst/>
                <a:uFillTx/>
                <a:latin typeface="Arial"/>
                <a:ea typeface="Verdana"/>
              </a:rPr>
              <a:t>User</a:t>
            </a:r>
            <a:endParaRPr b="0" lang="en-US" sz="2600" strike="noStrike" u="none">
              <a:solidFill>
                <a:schemeClr val="dk1"/>
              </a:solidFill>
              <a:effectLst/>
              <a:uFillTx/>
              <a:latin typeface="Arial"/>
            </a:endParaRPr>
          </a:p>
        </p:txBody>
      </p:sp>
      <p:sp>
        <p:nvSpPr>
          <p:cNvPr id="547" name="PlaceHolder 3"/>
          <p:cNvSpPr>
            <a:spLocks noGrp="1"/>
          </p:cNvSpPr>
          <p:nvPr>
            <p:ph/>
          </p:nvPr>
        </p:nvSpPr>
        <p:spPr>
          <a:xfrm>
            <a:off x="5029200" y="4648320"/>
            <a:ext cx="3217320" cy="533160"/>
          </a:xfrm>
          <a:prstGeom prst="rect">
            <a:avLst/>
          </a:prstGeom>
          <a:noFill/>
          <a:ln w="0">
            <a:noFill/>
          </a:ln>
        </p:spPr>
        <p:txBody>
          <a:bodyPr numCol="1" spcCol="0" lIns="91440" rIns="91440" tIns="45720" bIns="45720" anchor="t">
            <a:noAutofit/>
          </a:bodyPr>
          <a:p>
            <a:pPr indent="0" algn="ctr">
              <a:lnSpc>
                <a:spcPct val="100000"/>
              </a:lnSpc>
              <a:spcBef>
                <a:spcPts val="519"/>
              </a:spcBef>
              <a:buNone/>
              <a:tabLst>
                <a:tab algn="l" pos="0"/>
              </a:tabLst>
            </a:pPr>
            <a:r>
              <a:rPr b="0" lang="en-US" sz="2600" strike="noStrike" u="none">
                <a:solidFill>
                  <a:schemeClr val="dk1"/>
                </a:solidFill>
                <a:effectLst/>
                <a:uFillTx/>
                <a:latin typeface="Arial"/>
                <a:ea typeface="Verdana"/>
              </a:rPr>
              <a:t>Power User</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Technology Users (3 of 3)</a:t>
            </a:r>
            <a:endParaRPr b="0" lang="en-US" sz="3600" strike="noStrike" u="none">
              <a:solidFill>
                <a:schemeClr val="dk1"/>
              </a:solidFill>
              <a:effectLst/>
              <a:uFillTx/>
              <a:latin typeface="Arial"/>
            </a:endParaRPr>
          </a:p>
        </p:txBody>
      </p:sp>
      <p:pic>
        <p:nvPicPr>
          <p:cNvPr id="549" name="Picture Placeholder 11" descr="A photo shows a woman working in laptop."/>
          <p:cNvPicPr/>
          <p:nvPr/>
        </p:nvPicPr>
        <p:blipFill>
          <a:blip r:embed="rId1"/>
          <a:stretch/>
        </p:blipFill>
        <p:spPr>
          <a:xfrm>
            <a:off x="2590920" y="1447920"/>
            <a:ext cx="4190760" cy="2904840"/>
          </a:xfrm>
          <a:prstGeom prst="rect">
            <a:avLst/>
          </a:prstGeom>
          <a:noFill/>
          <a:ln w="0">
            <a:noFill/>
          </a:ln>
        </p:spPr>
      </p:pic>
      <p:sp>
        <p:nvSpPr>
          <p:cNvPr id="550" name="PlaceHolder 2"/>
          <p:cNvSpPr>
            <a:spLocks noGrp="1"/>
          </p:cNvSpPr>
          <p:nvPr>
            <p:ph/>
          </p:nvPr>
        </p:nvSpPr>
        <p:spPr>
          <a:xfrm>
            <a:off x="3029040" y="4673160"/>
            <a:ext cx="3371400" cy="660600"/>
          </a:xfrm>
          <a:prstGeom prst="rect">
            <a:avLst/>
          </a:prstGeom>
          <a:noFill/>
          <a:ln w="0">
            <a:noFill/>
          </a:ln>
        </p:spPr>
        <p:txBody>
          <a:bodyPr numCol="1" spcCol="0" lIns="91440" rIns="91440" tIns="45720" bIns="45720" anchor="t">
            <a:noAutofit/>
          </a:bodyPr>
          <a:p>
            <a:pPr indent="0" algn="ctr">
              <a:lnSpc>
                <a:spcPct val="100000"/>
              </a:lnSpc>
              <a:spcBef>
                <a:spcPts val="561"/>
              </a:spcBef>
              <a:buNone/>
              <a:tabLst>
                <a:tab algn="l" pos="0"/>
              </a:tabLst>
            </a:pPr>
            <a:r>
              <a:rPr b="0" lang="en-US" sz="2800" strike="noStrike" u="none">
                <a:solidFill>
                  <a:schemeClr val="dk1"/>
                </a:solidFill>
                <a:effectLst/>
                <a:uFillTx/>
                <a:latin typeface="Arial"/>
                <a:ea typeface="Verdana"/>
              </a:rPr>
              <a:t>Enterprise Use</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Summary</a:t>
            </a:r>
            <a:endParaRPr b="0" lang="en-US" sz="3600" strike="noStrike" u="none">
              <a:solidFill>
                <a:schemeClr val="dk1"/>
              </a:solidFill>
              <a:effectLst/>
              <a:uFillTx/>
              <a:latin typeface="Arial"/>
            </a:endParaRPr>
          </a:p>
        </p:txBody>
      </p:sp>
      <p:sp>
        <p:nvSpPr>
          <p:cNvPr id="55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Basic computer concepts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Various methods for input, output, memory, and storage</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Internet</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Digital security and safety risks and precautions</a:t>
            </a:r>
            <a:endParaRPr b="0" lang="en-US" sz="2800" strike="noStrike" u="none">
              <a:solidFill>
                <a:schemeClr val="dk1"/>
              </a:solidFill>
              <a:effectLst/>
              <a:uFillTx/>
              <a:latin typeface="Arial"/>
            </a:endParaRPr>
          </a:p>
          <a:p>
            <a:pPr marL="465120" indent="-4651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Uses of technology applications in society</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Num" idx="5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5264ABF8-C2F2-4779-98B0-3BD938A0B8AD}" type="slidenum">
              <a:rPr b="0" lang="en-US" sz="2400" strike="noStrike" u="none">
                <a:solidFill>
                  <a:srgbClr val="8b8b8b"/>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554"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新細明體"/>
              </a:rPr>
              <a:t>Project due Sep. 16, 2024</a:t>
            </a:r>
            <a:endParaRPr b="0" lang="en-US" sz="3600" strike="noStrike" u="none">
              <a:solidFill>
                <a:schemeClr val="dk1"/>
              </a:solidFill>
              <a:effectLst/>
              <a:uFillTx/>
              <a:latin typeface="Arial"/>
            </a:endParaRPr>
          </a:p>
        </p:txBody>
      </p:sp>
      <p:sp>
        <p:nvSpPr>
          <p:cNvPr id="555"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rmAutofit fontScale="92500" lnSpcReduction="9999"/>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Open your personal computer at home and list the hardware specification as detailed as possible, including the manufacturer, product type, and serial number. List every software installed on your personal computer. </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新細明體"/>
              </a:rPr>
              <a:t>For example: </a:t>
            </a:r>
            <a:endParaRPr b="0" lang="en-US" sz="24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PC:</a:t>
            </a:r>
            <a:r>
              <a:rPr b="0" lang="en-US" sz="2200" strike="noStrike" u="none">
                <a:solidFill>
                  <a:schemeClr val="dk1"/>
                </a:solidFill>
                <a:effectLst/>
                <a:uFillTx/>
                <a:latin typeface="Arial"/>
                <a:ea typeface="新細明體"/>
              </a:rPr>
              <a:t> </a:t>
            </a:r>
            <a:r>
              <a:rPr b="0" lang="zh-TW" sz="2200" strike="noStrike" u="none">
                <a:solidFill>
                  <a:schemeClr val="dk1"/>
                </a:solidFill>
                <a:effectLst/>
                <a:uFillTx/>
                <a:latin typeface="Arial"/>
                <a:ea typeface="新細明體"/>
              </a:rPr>
              <a:t>宏碁</a:t>
            </a:r>
            <a:r>
              <a:rPr b="0" lang="en-US" sz="2200" strike="noStrike" u="none">
                <a:solidFill>
                  <a:schemeClr val="dk1"/>
                </a:solidFill>
                <a:effectLst/>
                <a:uFillTx/>
                <a:latin typeface="Arial"/>
                <a:ea typeface="新細明體"/>
              </a:rPr>
              <a:t>Acer Predator PO3 </a:t>
            </a:r>
            <a:r>
              <a:rPr b="0" lang="zh-TW" sz="2200" strike="noStrike" u="none">
                <a:solidFill>
                  <a:schemeClr val="dk1"/>
                </a:solidFill>
                <a:effectLst/>
                <a:uFillTx/>
                <a:latin typeface="Arial"/>
                <a:ea typeface="新細明體"/>
              </a:rPr>
              <a:t>電競電腦 </a:t>
            </a:r>
            <a:r>
              <a:rPr b="0" lang="en-US" sz="2200" strike="noStrike" u="none">
                <a:solidFill>
                  <a:schemeClr val="dk1"/>
                </a:solidFill>
                <a:effectLst/>
                <a:uFillTx/>
                <a:latin typeface="Arial"/>
                <a:ea typeface="新細明體"/>
              </a:rPr>
              <a:t>(PO3-600 i7-8700 </a:t>
            </a:r>
            <a:r>
              <a:rPr b="0" lang="zh-TW" sz="2200" strike="noStrike" u="none">
                <a:solidFill>
                  <a:schemeClr val="dk1"/>
                </a:solidFill>
                <a:effectLst/>
                <a:uFillTx/>
                <a:latin typeface="Arial"/>
                <a:ea typeface="新細明體"/>
              </a:rPr>
              <a:t>電競機 </a:t>
            </a:r>
            <a:r>
              <a:rPr b="0" lang="en-US" sz="2200" strike="noStrike" u="none">
                <a:solidFill>
                  <a:schemeClr val="dk1"/>
                </a:solidFill>
                <a:effectLst/>
                <a:uFillTx/>
                <a:latin typeface="Arial"/>
                <a:ea typeface="新細明體"/>
              </a:rPr>
              <a:t>)</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CPU: Intel Core i7-8700</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RAM: 8G*2 DDR4</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GPU: NVIDIA GeForce GTX1080-8GB </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Hard Drive: 1TB SATA3 7200RPM+256G SSD(M.2)</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Optical Disk Drive: DVDWriter / 500W </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monitor: ACER KG251Q </a:t>
            </a:r>
            <a:r>
              <a:rPr b="0" lang="zh-TW" sz="2200" strike="noStrike" u="none">
                <a:solidFill>
                  <a:schemeClr val="dk1"/>
                </a:solidFill>
                <a:effectLst/>
                <a:uFillTx/>
                <a:latin typeface="Arial"/>
                <a:ea typeface="新細明體"/>
              </a:rPr>
              <a:t>電競螢幕 </a:t>
            </a:r>
            <a:r>
              <a:rPr b="0" lang="en-US" sz="2200" strike="noStrike" u="none">
                <a:solidFill>
                  <a:schemeClr val="dk1"/>
                </a:solidFill>
                <a:effectLst/>
                <a:uFillTx/>
                <a:latin typeface="Arial"/>
                <a:ea typeface="新細明體"/>
              </a:rPr>
              <a:t>KG251Q</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新細明體"/>
              </a:rPr>
              <a:t>power supply: 550W</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Num" idx="5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0AD74E5B-6CE8-457D-A836-F11ED7E2D02F}" type="slidenum">
              <a:rPr b="0" lang="en-US" sz="2400" strike="noStrike" u="none">
                <a:solidFill>
                  <a:srgbClr val="8b8b8b"/>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
        <p:nvSpPr>
          <p:cNvPr id="557"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558"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rmAutofit/>
          </a:bodyPr>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keyboard:</a:t>
            </a:r>
            <a:r>
              <a:rPr b="0" lang="en-US" sz="2200" strike="noStrike" u="none">
                <a:solidFill>
                  <a:schemeClr val="dk1"/>
                </a:solidFill>
                <a:effectLst/>
                <a:uFillTx/>
                <a:latin typeface="Arial"/>
                <a:ea typeface="新細明體"/>
              </a:rPr>
              <a:t> </a:t>
            </a:r>
            <a:r>
              <a:rPr b="0" lang="zh-TW" sz="2200" strike="noStrike" u="none">
                <a:solidFill>
                  <a:schemeClr val="dk1"/>
                </a:solidFill>
                <a:effectLst/>
                <a:uFillTx/>
                <a:latin typeface="Arial"/>
                <a:ea typeface="新細明體"/>
              </a:rPr>
              <a:t>電競專用</a:t>
            </a:r>
            <a:r>
              <a:rPr b="0" lang="en-US" sz="2200" strike="noStrike" u="none">
                <a:solidFill>
                  <a:schemeClr val="dk1"/>
                </a:solidFill>
                <a:effectLst/>
                <a:uFillTx/>
                <a:latin typeface="Arial"/>
                <a:ea typeface="新細明體"/>
              </a:rPr>
              <a:t>USB Mouse/ KB</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speakers: </a:t>
            </a:r>
            <a:r>
              <a:rPr b="0" lang="zh-TW" sz="2200" strike="noStrike" u="none">
                <a:solidFill>
                  <a:schemeClr val="dk1"/>
                </a:solidFill>
                <a:effectLst/>
                <a:uFillTx/>
                <a:latin typeface="Arial"/>
                <a:ea typeface="新細明體"/>
              </a:rPr>
              <a:t>羅技 </a:t>
            </a:r>
            <a:r>
              <a:rPr b="0" lang="en-US" sz="2200" strike="noStrike" u="none">
                <a:solidFill>
                  <a:schemeClr val="dk1"/>
                </a:solidFill>
                <a:effectLst/>
                <a:uFillTx/>
                <a:latin typeface="Arial"/>
                <a:ea typeface="新細明體"/>
              </a:rPr>
              <a:t>Logitech Z150 </a:t>
            </a:r>
            <a:r>
              <a:rPr b="0" lang="zh-TW" sz="2200" strike="noStrike" u="none">
                <a:solidFill>
                  <a:schemeClr val="dk1"/>
                </a:solidFill>
                <a:effectLst/>
                <a:uFillTx/>
                <a:latin typeface="Arial"/>
                <a:ea typeface="新細明體"/>
              </a:rPr>
              <a:t>多媒體音箱喇叭</a:t>
            </a:r>
            <a:r>
              <a:rPr b="0" lang="en-US" sz="2200" strike="noStrike" u="none">
                <a:solidFill>
                  <a:schemeClr val="dk1"/>
                </a:solidFill>
                <a:effectLst/>
                <a:uFillTx/>
                <a:latin typeface="Arial"/>
                <a:ea typeface="新細明體"/>
              </a:rPr>
              <a:t>-</a:t>
            </a:r>
            <a:r>
              <a:rPr b="0" lang="zh-TW" sz="2200" strike="noStrike" u="none">
                <a:solidFill>
                  <a:schemeClr val="dk1"/>
                </a:solidFill>
                <a:effectLst/>
                <a:uFillTx/>
                <a:latin typeface="Arial"/>
                <a:ea typeface="新細明體"/>
              </a:rPr>
              <a:t>黑 </a:t>
            </a:r>
            <a:r>
              <a:rPr b="0" lang="en-US" sz="2200" strike="noStrike" u="none">
                <a:solidFill>
                  <a:schemeClr val="dk1"/>
                </a:solidFill>
                <a:effectLst/>
                <a:uFillTx/>
                <a:latin typeface="Arial"/>
                <a:ea typeface="新細明體"/>
              </a:rPr>
              <a:t>980-000868 </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anti-virus software: Norton AntiVirus Plus</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anti-virus software: Trend Micro PC-cillin AntiVirus + Security</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OS: Microsoft Windows 10</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productivity software: Microsoft Office 365</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Net Nanny: pornography prevention software</a:t>
            </a:r>
            <a:endParaRPr b="0" lang="en-US" sz="2200" strike="noStrike" u="none">
              <a:solidFill>
                <a:schemeClr val="dk1"/>
              </a:solidFill>
              <a:effectLst/>
              <a:uFillTx/>
              <a:latin typeface="Arial"/>
            </a:endParaRPr>
          </a:p>
          <a:p>
            <a:pPr lvl="1" marL="914400" indent="-457200">
              <a:lnSpc>
                <a:spcPct val="80000"/>
              </a:lnSpc>
              <a:spcBef>
                <a:spcPts val="439"/>
              </a:spcBef>
              <a:buClr>
                <a:srgbClr val="8a288f"/>
              </a:buClr>
              <a:buFont typeface="Arial"/>
              <a:buChar char="–"/>
            </a:pPr>
            <a:r>
              <a:rPr b="0" lang="en-US" sz="2200" strike="noStrike" u="none">
                <a:solidFill>
                  <a:schemeClr val="dk1"/>
                </a:solidFill>
                <a:effectLst/>
                <a:uFillTx/>
                <a:latin typeface="Arial"/>
                <a:ea typeface="新細明體"/>
              </a:rPr>
              <a:t>…</a:t>
            </a:r>
            <a:endParaRPr b="0" lang="en-US" sz="2200" strike="noStrike" u="none">
              <a:solidFill>
                <a:schemeClr val="dk1"/>
              </a:solidFill>
              <a:effectLst/>
              <a:uFillTx/>
              <a:latin typeface="Arial"/>
            </a:endParaRPr>
          </a:p>
          <a:p>
            <a:pPr indent="0">
              <a:lnSpc>
                <a:spcPct val="80000"/>
              </a:lnSpc>
              <a:spcBef>
                <a:spcPts val="561"/>
              </a:spcBef>
              <a:buNone/>
            </a:pP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Num" idx="5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rgbClr val="8b8b8b"/>
                </a:solidFill>
                <a:effectLst/>
                <a:uFillTx/>
                <a:latin typeface="Arial"/>
                <a:ea typeface="ＭＳ Ｐゴシック"/>
              </a:defRPr>
            </a:lvl1pPr>
          </a:lstStyle>
          <a:p>
            <a:pPr indent="0">
              <a:lnSpc>
                <a:spcPct val="100000"/>
              </a:lnSpc>
              <a:buNone/>
            </a:pPr>
            <a:r>
              <a:rPr b="0" lang="en-US" sz="2400" strike="noStrike" u="none">
                <a:solidFill>
                  <a:srgbClr val="8b8b8b"/>
                </a:solidFill>
                <a:effectLst/>
                <a:uFillTx/>
                <a:latin typeface="Arial"/>
                <a:ea typeface="ＭＳ Ｐゴシック"/>
              </a:rPr>
              <a:t>1A-</a:t>
            </a:r>
            <a:fld id="{FEE80A2E-BD2C-4032-A80E-C3BDEC998C0C}" type="slidenum">
              <a:rPr b="0" lang="en-US" sz="2400" strike="noStrike" u="none">
                <a:solidFill>
                  <a:srgbClr val="8b8b8b"/>
                </a:solidFill>
                <a:effectLst/>
                <a:uFillTx/>
                <a:latin typeface="Arial"/>
                <a:ea typeface="ＭＳ Ｐゴシック"/>
              </a:rPr>
              <a:t>7</a:t>
            </a:fld>
            <a:endParaRPr b="0" lang="en-US" sz="2400" strike="noStrike" u="none">
              <a:solidFill>
                <a:srgbClr val="000000"/>
              </a:solidFill>
              <a:effectLst/>
              <a:uFillTx/>
              <a:latin typeface="Times New Roman"/>
            </a:endParaRPr>
          </a:p>
        </p:txBody>
      </p:sp>
      <p:sp>
        <p:nvSpPr>
          <p:cNvPr id="308" name="PlaceHolder 2"/>
          <p:cNvSpPr>
            <a:spLocks noGrp="1"/>
          </p:cNvSpPr>
          <p:nvPr>
            <p:ph/>
          </p:nvPr>
        </p:nvSpPr>
        <p:spPr>
          <a:xfrm>
            <a:off x="228600" y="1295280"/>
            <a:ext cx="8762760" cy="1218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1. (10%) What are the four steps in Information Processing Cycle?</a:t>
            </a:r>
            <a:endParaRPr b="0" lang="en-US" sz="2600" strike="noStrike" u="none">
              <a:solidFill>
                <a:schemeClr val="dk1"/>
              </a:solidFill>
              <a:effectLst/>
              <a:uFillTx/>
              <a:latin typeface="Arial"/>
            </a:endParaRPr>
          </a:p>
        </p:txBody>
      </p:sp>
      <p:sp>
        <p:nvSpPr>
          <p:cNvPr id="309" name="矩形 1"/>
          <p:cNvSpPr/>
          <p:nvPr/>
        </p:nvSpPr>
        <p:spPr>
          <a:xfrm>
            <a:off x="762120" y="2514600"/>
            <a:ext cx="617184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Answer: Input, Processing, Output, Storage.</a:t>
            </a:r>
            <a:endParaRPr b="0" lang="en-US" sz="2400" strike="noStrike" u="none">
              <a:solidFill>
                <a:srgbClr val="000000"/>
              </a:solidFill>
              <a:effectLst/>
              <a:uFillTx/>
              <a:latin typeface="Arial"/>
            </a:endParaRPr>
          </a:p>
        </p:txBody>
      </p:sp>
      <p:sp>
        <p:nvSpPr>
          <p:cNvPr id="310" name="PlaceHolder 3"/>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0">
                                  <p:stCondLst>
                                    <p:cond delay="0"/>
                                  </p:stCondLst>
                                  <p:childTnLst>
                                    <p:set>
                                      <p:cBhvr>
                                        <p:cTn id="16" dur="1" fill="hold">
                                          <p:stCondLst>
                                            <p:cond delay="0"/>
                                          </p:stCondLst>
                                        </p:cTn>
                                        <p:tgtEl>
                                          <p:spTgt spid="309"/>
                                        </p:tgtEl>
                                        <p:attrNameLst>
                                          <p:attrName>style.visibility</p:attrName>
                                        </p:attrNameLst>
                                      </p:cBhvr>
                                      <p:to>
                                        <p:strVal val="visible"/>
                                      </p:to>
                                    </p:set>
                                    <p:animEffect filter="fade" transition="in">
                                      <p:cBhvr additive="repl">
                                        <p:cTn id="17" dur="5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hoeger_14e_ch0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hoeger_14e_ch02</Template>
  <TotalTime>3065</TotalTime>
  <Application>LibreOffice/25.8.3.2$Linux_X86_64 LibreOffice_project/580$Build-2</Application>
  <AppVersion>15.0000</AppVersion>
  <Words>6313</Words>
  <Paragraphs>575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2017-04-26T06:01:50Z</dcterms:created>
  <dc:creator>Vermaat</dc:creator>
  <dc:description/>
  <dc:language>en-US</dc:language>
  <cp:lastModifiedBy>user</cp:lastModifiedBy>
  <dcterms:modified xsi:type="dcterms:W3CDTF">2025-09-01T08:25:11Z</dcterms:modified>
  <cp:revision>367</cp:revision>
  <dc:subject/>
  <dc:title>Chapter 1 Introducing Today’s Technologies Computers, Devices, and the web</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13</vt:i4>
  </property>
  <property fmtid="{D5CDD505-2E9C-101B-9397-08002B2CF9AE}" pid="3" name="Notes">
    <vt:i4>63</vt:i4>
  </property>
  <property fmtid="{D5CDD505-2E9C-101B-9397-08002B2CF9AE}" pid="4" name="PresentationFormat">
    <vt:lpwstr>如螢幕大小 (4:3)</vt:lpwstr>
  </property>
  <property fmtid="{D5CDD505-2E9C-101B-9397-08002B2CF9AE}" pid="5" name="Slides">
    <vt:i4>84</vt:i4>
  </property>
</Properties>
</file>